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9"/>
  </p:notesMasterIdLst>
  <p:handoutMasterIdLst>
    <p:handoutMasterId r:id="rId170"/>
  </p:handoutMasterIdLst>
  <p:sldIdLst>
    <p:sldId id="853" r:id="rId2"/>
    <p:sldId id="1493" r:id="rId3"/>
    <p:sldId id="1554" r:id="rId4"/>
    <p:sldId id="1555" r:id="rId5"/>
    <p:sldId id="1556" r:id="rId6"/>
    <p:sldId id="1538" r:id="rId7"/>
    <p:sldId id="1539" r:id="rId8"/>
    <p:sldId id="1557" r:id="rId9"/>
    <p:sldId id="1558" r:id="rId10"/>
    <p:sldId id="1559" r:id="rId11"/>
    <p:sldId id="1560" r:id="rId12"/>
    <p:sldId id="1541" r:id="rId13"/>
    <p:sldId id="1426" r:id="rId14"/>
    <p:sldId id="1425" r:id="rId15"/>
    <p:sldId id="1427" r:id="rId16"/>
    <p:sldId id="1428" r:id="rId17"/>
    <p:sldId id="1429" r:id="rId18"/>
    <p:sldId id="1430" r:id="rId19"/>
    <p:sldId id="1431" r:id="rId20"/>
    <p:sldId id="1432" r:id="rId21"/>
    <p:sldId id="1433" r:id="rId22"/>
    <p:sldId id="1434" r:id="rId23"/>
    <p:sldId id="1435" r:id="rId24"/>
    <p:sldId id="1436" r:id="rId25"/>
    <p:sldId id="1437" r:id="rId26"/>
    <p:sldId id="1438" r:id="rId27"/>
    <p:sldId id="1439" r:id="rId28"/>
    <p:sldId id="1561" r:id="rId29"/>
    <p:sldId id="1440" r:id="rId30"/>
    <p:sldId id="1442" r:id="rId31"/>
    <p:sldId id="1443" r:id="rId32"/>
    <p:sldId id="1444" r:id="rId33"/>
    <p:sldId id="1445" r:id="rId34"/>
    <p:sldId id="1446" r:id="rId35"/>
    <p:sldId id="1447" r:id="rId36"/>
    <p:sldId id="1448" r:id="rId37"/>
    <p:sldId id="1449" r:id="rId38"/>
    <p:sldId id="1450" r:id="rId39"/>
    <p:sldId id="1451" r:id="rId40"/>
    <p:sldId id="1452" r:id="rId41"/>
    <p:sldId id="1453" r:id="rId42"/>
    <p:sldId id="1454" r:id="rId43"/>
    <p:sldId id="1455" r:id="rId44"/>
    <p:sldId id="1456" r:id="rId45"/>
    <p:sldId id="1531" r:id="rId46"/>
    <p:sldId id="1532" r:id="rId47"/>
    <p:sldId id="1497" r:id="rId48"/>
    <p:sldId id="1542" r:id="rId49"/>
    <p:sldId id="1457" r:id="rId50"/>
    <p:sldId id="1458" r:id="rId51"/>
    <p:sldId id="1459" r:id="rId52"/>
    <p:sldId id="1460" r:id="rId53"/>
    <p:sldId id="1461" r:id="rId54"/>
    <p:sldId id="1462" r:id="rId55"/>
    <p:sldId id="1463" r:id="rId56"/>
    <p:sldId id="1464" r:id="rId57"/>
    <p:sldId id="1465" r:id="rId58"/>
    <p:sldId id="1466" r:id="rId59"/>
    <p:sldId id="1467" r:id="rId60"/>
    <p:sldId id="1469" r:id="rId61"/>
    <p:sldId id="1470" r:id="rId62"/>
    <p:sldId id="1471" r:id="rId63"/>
    <p:sldId id="1472" r:id="rId64"/>
    <p:sldId id="1473" r:id="rId65"/>
    <p:sldId id="1474" r:id="rId66"/>
    <p:sldId id="1475" r:id="rId67"/>
    <p:sldId id="1476" r:id="rId68"/>
    <p:sldId id="1477" r:id="rId69"/>
    <p:sldId id="1499" r:id="rId70"/>
    <p:sldId id="1533" r:id="rId71"/>
    <p:sldId id="1534" r:id="rId72"/>
    <p:sldId id="1535" r:id="rId73"/>
    <p:sldId id="1543" r:id="rId74"/>
    <p:sldId id="1478" r:id="rId75"/>
    <p:sldId id="1479" r:id="rId76"/>
    <p:sldId id="1484" r:id="rId77"/>
    <p:sldId id="1480" r:id="rId78"/>
    <p:sldId id="1481" r:id="rId79"/>
    <p:sldId id="1482" r:id="rId80"/>
    <p:sldId id="1483" r:id="rId81"/>
    <p:sldId id="1485" r:id="rId82"/>
    <p:sldId id="1486" r:id="rId83"/>
    <p:sldId id="1487" r:id="rId84"/>
    <p:sldId id="1488" r:id="rId85"/>
    <p:sldId id="1492" r:id="rId86"/>
    <p:sldId id="1489" r:id="rId87"/>
    <p:sldId id="1491" r:id="rId88"/>
    <p:sldId id="1545" r:id="rId89"/>
    <p:sldId id="1503" r:id="rId90"/>
    <p:sldId id="1536" r:id="rId91"/>
    <p:sldId id="1506" r:id="rId92"/>
    <p:sldId id="1514" r:id="rId93"/>
    <p:sldId id="1562" r:id="rId94"/>
    <p:sldId id="1563" r:id="rId95"/>
    <p:sldId id="1515" r:id="rId96"/>
    <p:sldId id="1516" r:id="rId97"/>
    <p:sldId id="1546" r:id="rId98"/>
    <p:sldId id="1547" r:id="rId99"/>
    <p:sldId id="1358" r:id="rId100"/>
    <p:sldId id="1355" r:id="rId101"/>
    <p:sldId id="1367" r:id="rId102"/>
    <p:sldId id="1357" r:id="rId103"/>
    <p:sldId id="1359" r:id="rId104"/>
    <p:sldId id="1362" r:id="rId105"/>
    <p:sldId id="1361" r:id="rId106"/>
    <p:sldId id="1363" r:id="rId107"/>
    <p:sldId id="1364" r:id="rId108"/>
    <p:sldId id="1365" r:id="rId109"/>
    <p:sldId id="1366" r:id="rId110"/>
    <p:sldId id="1548" r:id="rId111"/>
    <p:sldId id="1368" r:id="rId112"/>
    <p:sldId id="1369" r:id="rId113"/>
    <p:sldId id="1372" r:id="rId114"/>
    <p:sldId id="1373" r:id="rId115"/>
    <p:sldId id="1375" r:id="rId116"/>
    <p:sldId id="1374" r:id="rId117"/>
    <p:sldId id="1376" r:id="rId118"/>
    <p:sldId id="1377" r:id="rId119"/>
    <p:sldId id="1549" r:id="rId120"/>
    <p:sldId id="1378" r:id="rId121"/>
    <p:sldId id="1386" r:id="rId122"/>
    <p:sldId id="1387" r:id="rId123"/>
    <p:sldId id="1388" r:id="rId124"/>
    <p:sldId id="1389" r:id="rId125"/>
    <p:sldId id="1391" r:id="rId126"/>
    <p:sldId id="1392" r:id="rId127"/>
    <p:sldId id="1390" r:id="rId128"/>
    <p:sldId id="1550" r:id="rId129"/>
    <p:sldId id="1393" r:id="rId130"/>
    <p:sldId id="1394" r:id="rId131"/>
    <p:sldId id="1395" r:id="rId132"/>
    <p:sldId id="1396" r:id="rId133"/>
    <p:sldId id="1397" r:id="rId134"/>
    <p:sldId id="1398" r:id="rId135"/>
    <p:sldId id="1399" r:id="rId136"/>
    <p:sldId id="1400" r:id="rId137"/>
    <p:sldId id="1401" r:id="rId138"/>
    <p:sldId id="1402" r:id="rId139"/>
    <p:sldId id="1403" r:id="rId140"/>
    <p:sldId id="1564" r:id="rId141"/>
    <p:sldId id="1565" r:id="rId142"/>
    <p:sldId id="1566" r:id="rId143"/>
    <p:sldId id="1551" r:id="rId144"/>
    <p:sldId id="1406" r:id="rId145"/>
    <p:sldId id="1569" r:id="rId146"/>
    <p:sldId id="1567" r:id="rId147"/>
    <p:sldId id="1568" r:id="rId148"/>
    <p:sldId id="1591" r:id="rId149"/>
    <p:sldId id="1553" r:id="rId150"/>
    <p:sldId id="1570" r:id="rId151"/>
    <p:sldId id="1571" r:id="rId152"/>
    <p:sldId id="1573" r:id="rId153"/>
    <p:sldId id="1574" r:id="rId154"/>
    <p:sldId id="1589" r:id="rId155"/>
    <p:sldId id="1577" r:id="rId156"/>
    <p:sldId id="1575" r:id="rId157"/>
    <p:sldId id="1583" r:id="rId158"/>
    <p:sldId id="1576" r:id="rId159"/>
    <p:sldId id="1578" r:id="rId160"/>
    <p:sldId id="1579" r:id="rId161"/>
    <p:sldId id="1580" r:id="rId162"/>
    <p:sldId id="1581" r:id="rId163"/>
    <p:sldId id="1582" r:id="rId164"/>
    <p:sldId id="1587" r:id="rId165"/>
    <p:sldId id="1590" r:id="rId166"/>
    <p:sldId id="1588" r:id="rId167"/>
    <p:sldId id="1584" r:id="rId168"/>
  </p:sldIdLst>
  <p:sldSz cx="9144000" cy="6858000" type="screen4x3"/>
  <p:notesSz cx="6781800" cy="9918700"/>
  <p:defaultTex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9900"/>
    <a:srgbClr val="0000CC"/>
    <a:srgbClr val="FFFF99"/>
    <a:srgbClr val="FFCC99"/>
    <a:srgbClr val="FFCC66"/>
    <a:srgbClr val="FF0701"/>
    <a:srgbClr val="3333CC"/>
    <a:srgbClr val="52B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1215" autoAdjust="0"/>
  </p:normalViewPr>
  <p:slideViewPr>
    <p:cSldViewPr>
      <p:cViewPr varScale="1">
        <p:scale>
          <a:sx n="86" d="100"/>
          <a:sy n="86" d="100"/>
        </p:scale>
        <p:origin x="178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en-US" altLang="de-DE"/>
          </a:p>
        </p:txBody>
      </p:sp>
      <p:sp>
        <p:nvSpPr>
          <p:cNvPr id="132099"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ltLang="de-DE"/>
          </a:p>
        </p:txBody>
      </p:sp>
      <p:sp>
        <p:nvSpPr>
          <p:cNvPr id="132100"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en-US" altLang="de-DE"/>
          </a:p>
        </p:txBody>
      </p:sp>
      <p:sp>
        <p:nvSpPr>
          <p:cNvPr id="132101"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E5A8AB54-7787-4AC4-BDC4-86C8883C3FFB}" type="slidenum">
              <a:rPr lang="en-US" altLang="de-DE"/>
              <a:pPr>
                <a:defRPr/>
              </a:pPr>
              <a:t>‹Nr.›</a:t>
            </a:fld>
            <a:endParaRPr lang="en-US" altLang="de-DE"/>
          </a:p>
        </p:txBody>
      </p:sp>
    </p:spTree>
    <p:extLst>
      <p:ext uri="{BB962C8B-B14F-4D97-AF65-F5344CB8AC3E}">
        <p14:creationId xmlns:p14="http://schemas.microsoft.com/office/powerpoint/2010/main" val="206454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de-DE" altLang="de-DE"/>
          </a:p>
        </p:txBody>
      </p:sp>
      <p:sp>
        <p:nvSpPr>
          <p:cNvPr id="3075"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de-DE" altLang="de-DE"/>
          </a:p>
        </p:txBody>
      </p:sp>
      <p:sp>
        <p:nvSpPr>
          <p:cNvPr id="5427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de-DE" altLang="de-DE"/>
          </a:p>
        </p:txBody>
      </p:sp>
      <p:sp>
        <p:nvSpPr>
          <p:cNvPr id="3079"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29CEF06C-B910-4FAD-A5E6-775894F8EE33}" type="slidenum">
              <a:rPr lang="de-DE" altLang="de-DE"/>
              <a:pPr>
                <a:defRPr/>
              </a:pPr>
              <a:t>‹Nr.›</a:t>
            </a:fld>
            <a:endParaRPr lang="de-DE" altLang="de-DE"/>
          </a:p>
        </p:txBody>
      </p:sp>
    </p:spTree>
    <p:extLst>
      <p:ext uri="{BB962C8B-B14F-4D97-AF65-F5344CB8AC3E}">
        <p14:creationId xmlns:p14="http://schemas.microsoft.com/office/powerpoint/2010/main" val="60259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2</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51776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11</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184369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35</a:t>
            </a:fld>
            <a:endParaRPr lang="de-DE" altLang="de-DE" smtClean="0"/>
          </a:p>
        </p:txBody>
      </p:sp>
    </p:spTree>
    <p:extLst>
      <p:ext uri="{BB962C8B-B14F-4D97-AF65-F5344CB8AC3E}">
        <p14:creationId xmlns:p14="http://schemas.microsoft.com/office/powerpoint/2010/main" val="35728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36</a:t>
            </a:fld>
            <a:endParaRPr lang="de-DE" altLang="de-DE" smtClean="0"/>
          </a:p>
        </p:txBody>
      </p:sp>
    </p:spTree>
    <p:extLst>
      <p:ext uri="{BB962C8B-B14F-4D97-AF65-F5344CB8AC3E}">
        <p14:creationId xmlns:p14="http://schemas.microsoft.com/office/powerpoint/2010/main" val="75147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37</a:t>
            </a:fld>
            <a:endParaRPr lang="de-DE" altLang="de-DE" smtClean="0"/>
          </a:p>
        </p:txBody>
      </p:sp>
    </p:spTree>
    <p:extLst>
      <p:ext uri="{BB962C8B-B14F-4D97-AF65-F5344CB8AC3E}">
        <p14:creationId xmlns:p14="http://schemas.microsoft.com/office/powerpoint/2010/main" val="338463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lienbildplatzhalter 1"/>
          <p:cNvSpPr>
            <a:spLocks noGrp="1" noRot="1" noChangeAspect="1" noTextEdit="1"/>
          </p:cNvSpPr>
          <p:nvPr>
            <p:ph type="sldImg"/>
          </p:nvPr>
        </p:nvSpPr>
        <p:spPr>
          <a:ln/>
        </p:spPr>
      </p:sp>
      <p:sp>
        <p:nvSpPr>
          <p:cNvPr id="161795" name="Notizenplatzhalter 2"/>
          <p:cNvSpPr>
            <a:spLocks noGrp="1"/>
          </p:cNvSpPr>
          <p:nvPr>
            <p:ph type="body" idx="1"/>
          </p:nvPr>
        </p:nvSpPr>
        <p:spPr>
          <a:noFill/>
        </p:spPr>
        <p:txBody>
          <a:bodyPr/>
          <a:lstStyle/>
          <a:p>
            <a:endParaRPr lang="de-DE" dirty="0" smtClean="0"/>
          </a:p>
        </p:txBody>
      </p:sp>
      <p:sp>
        <p:nvSpPr>
          <p:cNvPr id="161796"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A99D50DD-8A9D-4D3A-8A42-EB5AB93CCF6D}" type="slidenum">
              <a:rPr lang="de-DE" sz="1200"/>
              <a:pPr/>
              <a:t>47</a:t>
            </a:fld>
            <a:endParaRPr lang="de-DE" sz="1200"/>
          </a:p>
        </p:txBody>
      </p:sp>
    </p:spTree>
    <p:extLst>
      <p:ext uri="{BB962C8B-B14F-4D97-AF65-F5344CB8AC3E}">
        <p14:creationId xmlns:p14="http://schemas.microsoft.com/office/powerpoint/2010/main" val="109004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A9A04F2-2F6B-4C19-B887-B45E3F06F2A1}" type="slidenum">
              <a:rPr lang="de-DE" smtClean="0"/>
              <a:pPr>
                <a:defRPr/>
              </a:pPr>
              <a:t>69</a:t>
            </a:fld>
            <a:endParaRPr lang="de-DE"/>
          </a:p>
        </p:txBody>
      </p:sp>
    </p:spTree>
    <p:extLst>
      <p:ext uri="{BB962C8B-B14F-4D97-AF65-F5344CB8AC3E}">
        <p14:creationId xmlns:p14="http://schemas.microsoft.com/office/powerpoint/2010/main" val="343614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91</a:t>
            </a:fld>
            <a:endParaRPr lang="de-DE" altLang="de-DE"/>
          </a:p>
        </p:txBody>
      </p:sp>
    </p:spTree>
    <p:extLst>
      <p:ext uri="{BB962C8B-B14F-4D97-AF65-F5344CB8AC3E}">
        <p14:creationId xmlns:p14="http://schemas.microsoft.com/office/powerpoint/2010/main" val="1204365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125</a:t>
            </a:fld>
            <a:endParaRPr lang="de-DE" altLang="de-DE"/>
          </a:p>
        </p:txBody>
      </p:sp>
    </p:spTree>
    <p:extLst>
      <p:ext uri="{BB962C8B-B14F-4D97-AF65-F5344CB8AC3E}">
        <p14:creationId xmlns:p14="http://schemas.microsoft.com/office/powerpoint/2010/main" val="307402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140</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3973117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141</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393367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9289050C-CC6F-4342-8EED-15E6845D66DA}" type="slidenum">
              <a:rPr lang="de-DE" sz="1200"/>
              <a:pPr/>
              <a:t>3</a:t>
            </a:fld>
            <a:endParaRPr lang="de-DE"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1116077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142</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4075517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146</a:t>
            </a:fld>
            <a:endParaRPr lang="de-DE" altLang="de-DE"/>
          </a:p>
        </p:txBody>
      </p:sp>
    </p:spTree>
    <p:extLst>
      <p:ext uri="{BB962C8B-B14F-4D97-AF65-F5344CB8AC3E}">
        <p14:creationId xmlns:p14="http://schemas.microsoft.com/office/powerpoint/2010/main" val="3817529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147</a:t>
            </a:fld>
            <a:endParaRPr lang="de-DE" altLang="de-DE"/>
          </a:p>
        </p:txBody>
      </p:sp>
    </p:spTree>
    <p:extLst>
      <p:ext uri="{BB962C8B-B14F-4D97-AF65-F5344CB8AC3E}">
        <p14:creationId xmlns:p14="http://schemas.microsoft.com/office/powerpoint/2010/main" val="1921449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148</a:t>
            </a:fld>
            <a:endParaRPr lang="de-DE" altLang="de-DE"/>
          </a:p>
        </p:txBody>
      </p:sp>
    </p:spTree>
    <p:extLst>
      <p:ext uri="{BB962C8B-B14F-4D97-AF65-F5344CB8AC3E}">
        <p14:creationId xmlns:p14="http://schemas.microsoft.com/office/powerpoint/2010/main" val="47934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A782272-9B6D-4BFF-B759-155ADD8C98C9}" type="slidenum">
              <a:rPr lang="de-DE" sz="1200"/>
              <a:pPr/>
              <a:t>4</a:t>
            </a:fld>
            <a:endParaRPr lang="de-DE"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331483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A782272-9B6D-4BFF-B759-155ADD8C98C9}" type="slidenum">
              <a:rPr lang="de-DE" sz="1200"/>
              <a:pPr/>
              <a:t>5</a:t>
            </a:fld>
            <a:endParaRPr lang="de-DE"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325259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6</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78140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7</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152923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8</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85080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9</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356155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10</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168211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3917EFD-3C9F-4F81-B760-9000E55AF854}" type="slidenum">
              <a:rPr lang="de-DE" altLang="de-DE"/>
              <a:pPr>
                <a:defRPr/>
              </a:pPr>
              <a:t>‹Nr.›</a:t>
            </a:fld>
            <a:endParaRPr lang="de-DE" altLang="de-DE"/>
          </a:p>
        </p:txBody>
      </p:sp>
    </p:spTree>
    <p:extLst>
      <p:ext uri="{BB962C8B-B14F-4D97-AF65-F5344CB8AC3E}">
        <p14:creationId xmlns:p14="http://schemas.microsoft.com/office/powerpoint/2010/main" val="3005611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F7F6EFC-FC9D-4D19-8849-5E2A1F716224}" type="slidenum">
              <a:rPr lang="de-DE" altLang="de-DE"/>
              <a:pPr>
                <a:defRPr/>
              </a:pPr>
              <a:t>‹Nr.›</a:t>
            </a:fld>
            <a:endParaRPr lang="de-DE" altLang="de-DE"/>
          </a:p>
        </p:txBody>
      </p:sp>
    </p:spTree>
    <p:extLst>
      <p:ext uri="{BB962C8B-B14F-4D97-AF65-F5344CB8AC3E}">
        <p14:creationId xmlns:p14="http://schemas.microsoft.com/office/powerpoint/2010/main" val="18197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0175"/>
            <a:ext cx="2057400" cy="65389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30175"/>
            <a:ext cx="6019800" cy="65389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4D01833A-3B55-4D9B-B178-5451B2B2B1D0}" type="slidenum">
              <a:rPr lang="de-DE" altLang="de-DE"/>
              <a:pPr>
                <a:defRPr/>
              </a:pPr>
              <a:t>‹Nr.›</a:t>
            </a:fld>
            <a:endParaRPr lang="de-DE" altLang="de-DE"/>
          </a:p>
        </p:txBody>
      </p:sp>
    </p:spTree>
    <p:extLst>
      <p:ext uri="{BB962C8B-B14F-4D97-AF65-F5344CB8AC3E}">
        <p14:creationId xmlns:p14="http://schemas.microsoft.com/office/powerpoint/2010/main" val="213143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EED81A54-E60C-4E03-A5C6-08FAFB55BF65}" type="slidenum">
              <a:rPr lang="de-DE" altLang="de-DE"/>
              <a:pPr>
                <a:defRPr/>
              </a:pPr>
              <a:t>‹Nr.›</a:t>
            </a:fld>
            <a:endParaRPr lang="de-DE" altLang="de-DE"/>
          </a:p>
        </p:txBody>
      </p:sp>
    </p:spTree>
    <p:extLst>
      <p:ext uri="{BB962C8B-B14F-4D97-AF65-F5344CB8AC3E}">
        <p14:creationId xmlns:p14="http://schemas.microsoft.com/office/powerpoint/2010/main" val="116372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01ABB0D5-BA17-432A-A083-5E9EB101FCD3}" type="slidenum">
              <a:rPr lang="de-DE" altLang="de-DE"/>
              <a:pPr>
                <a:defRPr/>
              </a:pPr>
              <a:t>‹Nr.›</a:t>
            </a:fld>
            <a:endParaRPr lang="de-DE" altLang="de-DE"/>
          </a:p>
        </p:txBody>
      </p:sp>
    </p:spTree>
    <p:extLst>
      <p:ext uri="{BB962C8B-B14F-4D97-AF65-F5344CB8AC3E}">
        <p14:creationId xmlns:p14="http://schemas.microsoft.com/office/powerpoint/2010/main" val="3972245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0F75F677-3C58-4D96-988C-15361F3C177C}" type="slidenum">
              <a:rPr lang="de-DE" altLang="de-DE"/>
              <a:pPr>
                <a:defRPr/>
              </a:pPr>
              <a:t>‹Nr.›</a:t>
            </a:fld>
            <a:endParaRPr lang="de-DE" altLang="de-DE"/>
          </a:p>
        </p:txBody>
      </p:sp>
    </p:spTree>
    <p:extLst>
      <p:ext uri="{BB962C8B-B14F-4D97-AF65-F5344CB8AC3E}">
        <p14:creationId xmlns:p14="http://schemas.microsoft.com/office/powerpoint/2010/main" val="67808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0764C323-AEB0-4F88-A9A5-750A8368DF83}" type="slidenum">
              <a:rPr lang="de-DE" altLang="de-DE"/>
              <a:pPr>
                <a:defRPr/>
              </a:pPr>
              <a:t>‹Nr.›</a:t>
            </a:fld>
            <a:endParaRPr lang="de-DE" altLang="de-DE"/>
          </a:p>
        </p:txBody>
      </p:sp>
    </p:spTree>
    <p:extLst>
      <p:ext uri="{BB962C8B-B14F-4D97-AF65-F5344CB8AC3E}">
        <p14:creationId xmlns:p14="http://schemas.microsoft.com/office/powerpoint/2010/main" val="1176284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281D9343-E757-473A-B365-895B83CA8D9D}" type="slidenum">
              <a:rPr lang="de-DE" altLang="de-DE"/>
              <a:pPr>
                <a:defRPr/>
              </a:pPr>
              <a:t>‹Nr.›</a:t>
            </a:fld>
            <a:endParaRPr lang="de-DE" altLang="de-DE"/>
          </a:p>
        </p:txBody>
      </p:sp>
    </p:spTree>
    <p:extLst>
      <p:ext uri="{BB962C8B-B14F-4D97-AF65-F5344CB8AC3E}">
        <p14:creationId xmlns:p14="http://schemas.microsoft.com/office/powerpoint/2010/main" val="24231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DDD45B8-53DB-4219-A026-0A728A62226B}" type="slidenum">
              <a:rPr lang="de-DE" altLang="de-DE"/>
              <a:pPr>
                <a:defRPr/>
              </a:pPr>
              <a:t>‹Nr.›</a:t>
            </a:fld>
            <a:endParaRPr lang="de-DE" altLang="de-DE"/>
          </a:p>
        </p:txBody>
      </p:sp>
    </p:spTree>
    <p:extLst>
      <p:ext uri="{BB962C8B-B14F-4D97-AF65-F5344CB8AC3E}">
        <p14:creationId xmlns:p14="http://schemas.microsoft.com/office/powerpoint/2010/main" val="34175412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3AA39BF1-67B1-444F-97F9-F113A91F134C}" type="slidenum">
              <a:rPr lang="de-DE" altLang="de-DE"/>
              <a:pPr>
                <a:defRPr/>
              </a:pPr>
              <a:t>‹Nr.›</a:t>
            </a:fld>
            <a:endParaRPr lang="de-DE" altLang="de-DE"/>
          </a:p>
        </p:txBody>
      </p:sp>
    </p:spTree>
    <p:extLst>
      <p:ext uri="{BB962C8B-B14F-4D97-AF65-F5344CB8AC3E}">
        <p14:creationId xmlns:p14="http://schemas.microsoft.com/office/powerpoint/2010/main" val="15722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4BE3BA4C-3508-49A6-A43E-A45DAA04756B}" type="slidenum">
              <a:rPr lang="de-DE" altLang="de-DE"/>
              <a:pPr>
                <a:defRPr/>
              </a:pPr>
              <a:t>‹Nr.›</a:t>
            </a:fld>
            <a:endParaRPr lang="de-DE" altLang="de-DE"/>
          </a:p>
        </p:txBody>
      </p:sp>
    </p:spTree>
    <p:extLst>
      <p:ext uri="{BB962C8B-B14F-4D97-AF65-F5344CB8AC3E}">
        <p14:creationId xmlns:p14="http://schemas.microsoft.com/office/powerpoint/2010/main" val="14067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813550"/>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7" name="Rectangle 8"/>
          <p:cNvSpPr>
            <a:spLocks noChangeArrowheads="1"/>
          </p:cNvSpPr>
          <p:nvPr/>
        </p:nvSpPr>
        <p:spPr bwMode="auto">
          <a:xfrm>
            <a:off x="0" y="0"/>
            <a:ext cx="9144000" cy="11588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8" name="Rectangle 2"/>
          <p:cNvSpPr>
            <a:spLocks noGrp="1" noChangeArrowheads="1"/>
          </p:cNvSpPr>
          <p:nvPr>
            <p:ph type="title"/>
          </p:nvPr>
        </p:nvSpPr>
        <p:spPr bwMode="auto">
          <a:xfrm>
            <a:off x="1187450" y="13017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3"/>
          <p:cNvSpPr>
            <a:spLocks noGrp="1" noChangeArrowheads="1"/>
          </p:cNvSpPr>
          <p:nvPr>
            <p:ph type="body"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
        <p:nvSpPr>
          <p:cNvPr id="1030" name="Rectangle 6"/>
          <p:cNvSpPr>
            <a:spLocks noGrp="1" noChangeArrowheads="1"/>
          </p:cNvSpPr>
          <p:nvPr>
            <p:ph type="sldNum" sz="quarter" idx="4"/>
          </p:nvPr>
        </p:nvSpPr>
        <p:spPr bwMode="auto">
          <a:xfrm>
            <a:off x="8316913" y="6453188"/>
            <a:ext cx="7921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0CCB4AB-8E0F-44BD-A620-67E1C908652A}" type="slidenum">
              <a:rPr lang="de-DE" altLang="de-DE"/>
              <a:pPr>
                <a:defRPr/>
              </a:pPr>
              <a:t>‹Nr.›</a:t>
            </a:fld>
            <a:endParaRPr lang="de-DE" altLang="de-DE"/>
          </a:p>
        </p:txBody>
      </p:sp>
      <p:sp>
        <p:nvSpPr>
          <p:cNvPr id="1034" name="Rectangle 14"/>
          <p:cNvSpPr>
            <a:spLocks noChangeArrowheads="1"/>
          </p:cNvSpPr>
          <p:nvPr/>
        </p:nvSpPr>
        <p:spPr bwMode="auto">
          <a:xfrm>
            <a:off x="0" y="549275"/>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2" name="Textfeld 1"/>
          <p:cNvSpPr txBox="1"/>
          <p:nvPr/>
        </p:nvSpPr>
        <p:spPr>
          <a:xfrm>
            <a:off x="29658" y="6553200"/>
            <a:ext cx="2117888" cy="276999"/>
          </a:xfrm>
          <a:prstGeom prst="rect">
            <a:avLst/>
          </a:prstGeom>
          <a:noFill/>
        </p:spPr>
        <p:txBody>
          <a:bodyPr wrap="none" rtlCol="0">
            <a:spAutoFit/>
          </a:bodyPr>
          <a:lstStyle/>
          <a:p>
            <a:r>
              <a:rPr lang="de-DE" sz="1200" dirty="0" smtClean="0"/>
              <a:t>Design digitaler Schaltkreise</a:t>
            </a:r>
            <a:endParaRPr lang="de-DE" sz="1200" dirty="0"/>
          </a:p>
        </p:txBody>
      </p:sp>
      <p:pic>
        <p:nvPicPr>
          <p:cNvPr id="299011" name="Picture 3" descr="C:\Users\ivan\Desktop\logos\Logo_KIT_v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193865"/>
            <a:ext cx="685800" cy="3126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cs typeface="Arial" charset="0"/>
        </a:defRPr>
      </a:lvl2pPr>
      <a:lvl3pPr algn="ctr" rtl="0" eaLnBrk="0" fontAlgn="base" hangingPunct="0">
        <a:spcBef>
          <a:spcPct val="0"/>
        </a:spcBef>
        <a:spcAft>
          <a:spcPct val="0"/>
        </a:spcAft>
        <a:defRPr sz="2400">
          <a:solidFill>
            <a:schemeClr val="tx2"/>
          </a:solidFill>
          <a:latin typeface="Arial" charset="0"/>
          <a:cs typeface="Arial" charset="0"/>
        </a:defRPr>
      </a:lvl3pPr>
      <a:lvl4pPr algn="ctr" rtl="0" eaLnBrk="0" fontAlgn="base" hangingPunct="0">
        <a:spcBef>
          <a:spcPct val="0"/>
        </a:spcBef>
        <a:spcAft>
          <a:spcPct val="0"/>
        </a:spcAft>
        <a:defRPr sz="2400">
          <a:solidFill>
            <a:schemeClr val="tx2"/>
          </a:solidFill>
          <a:latin typeface="Arial" charset="0"/>
          <a:cs typeface="Arial" charset="0"/>
        </a:defRPr>
      </a:lvl4pPr>
      <a:lvl5pPr algn="ctr" rtl="0" eaLnBrk="0" fontAlgn="base" hangingPunct="0">
        <a:spcBef>
          <a:spcPct val="0"/>
        </a:spcBef>
        <a:spcAft>
          <a:spcPct val="0"/>
        </a:spcAft>
        <a:defRPr sz="2400">
          <a:solidFill>
            <a:schemeClr val="tx2"/>
          </a:solidFill>
          <a:latin typeface="Arial" charset="0"/>
          <a:cs typeface="Arial" charset="0"/>
        </a:defRPr>
      </a:lvl5pPr>
      <a:lvl6pPr marL="457200" algn="ctr" rtl="0" fontAlgn="base">
        <a:spcBef>
          <a:spcPct val="0"/>
        </a:spcBef>
        <a:spcAft>
          <a:spcPct val="0"/>
        </a:spcAft>
        <a:defRPr sz="2400">
          <a:solidFill>
            <a:schemeClr val="tx2"/>
          </a:solidFill>
          <a:latin typeface="Arial" charset="0"/>
          <a:cs typeface="Arial" charset="0"/>
        </a:defRPr>
      </a:lvl6pPr>
      <a:lvl7pPr marL="914400" algn="ctr" rtl="0" fontAlgn="base">
        <a:spcBef>
          <a:spcPct val="0"/>
        </a:spcBef>
        <a:spcAft>
          <a:spcPct val="0"/>
        </a:spcAft>
        <a:defRPr sz="2400">
          <a:solidFill>
            <a:schemeClr val="tx2"/>
          </a:solidFill>
          <a:latin typeface="Arial" charset="0"/>
          <a:cs typeface="Arial" charset="0"/>
        </a:defRPr>
      </a:lvl7pPr>
      <a:lvl8pPr marL="1371600" algn="ctr" rtl="0" fontAlgn="base">
        <a:spcBef>
          <a:spcPct val="0"/>
        </a:spcBef>
        <a:spcAft>
          <a:spcPct val="0"/>
        </a:spcAft>
        <a:defRPr sz="2400">
          <a:solidFill>
            <a:schemeClr val="tx2"/>
          </a:solidFill>
          <a:latin typeface="Arial" charset="0"/>
          <a:cs typeface="Arial" charset="0"/>
        </a:defRPr>
      </a:lvl8pPr>
      <a:lvl9pPr marL="1828800" algn="ctr"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differencebetween.net/language/words-language/difference-between-media-and-medium/"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differencebetween.net/business/planning-activities/difference-between-testing-and-quality-assurance/" TargetMode="External"/></Relationships>
</file>

<file path=ppt/slides/_rels/slide141.xml.rels><?xml version="1.0" encoding="UTF-8" standalone="yes"?>
<Relationships xmlns="http://schemas.openxmlformats.org/package/2006/relationships"><Relationship Id="rId8" Type="http://schemas.openxmlformats.org/officeDocument/2006/relationships/hyperlink" Target="https://de.wikipedia.org/wiki/Flash-Speicher#cite_note-Benz_2006_23-3" TargetMode="External"/><Relationship Id="rId3" Type="http://schemas.openxmlformats.org/officeDocument/2006/relationships/hyperlink" Target="https://de.wikipedia.org/wiki/Tunneleffekt" TargetMode="External"/><Relationship Id="rId7" Type="http://schemas.openxmlformats.org/officeDocument/2006/relationships/hyperlink" Target="https://de.wikipedia.org/wiki/Endurance_(NVRA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de.wikipedia.org/wiki/Datenwort" TargetMode="External"/><Relationship Id="rId5" Type="http://schemas.openxmlformats.org/officeDocument/2006/relationships/hyperlink" Target="https://de.wikipedia.org/wiki/Byte" TargetMode="External"/><Relationship Id="rId4" Type="http://schemas.openxmlformats.org/officeDocument/2006/relationships/hyperlink" Target="https://de.wikipedia.org/wiki/Quantenmechanik" TargetMode="External"/><Relationship Id="rId9" Type="http://schemas.openxmlformats.org/officeDocument/2006/relationships/hyperlink" Target="https://de.wikipedia.org/wiki/Retention_(NVRAM)" TargetMode="External"/></Relationships>
</file>

<file path=ppt/slides/_rels/slide142.xml.rels><?xml version="1.0" encoding="UTF-8" standalone="yes"?>
<Relationships xmlns="http://schemas.openxmlformats.org/package/2006/relationships"><Relationship Id="rId8" Type="http://schemas.openxmlformats.org/officeDocument/2006/relationships/hyperlink" Target="https://de.wikipedia.org/wiki/Schranke" TargetMode="External"/><Relationship Id="rId3" Type="http://schemas.openxmlformats.org/officeDocument/2006/relationships/hyperlink" Target="https://de.wikipedia.org/wiki/DVD" TargetMode="External"/><Relationship Id="rId7" Type="http://schemas.openxmlformats.org/officeDocument/2006/relationships/hyperlink" Target="https://de.wikipedia.org/wiki/USB"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de.wikipedia.org/wiki/Lebensdauer_(Technik)" TargetMode="External"/><Relationship Id="rId5" Type="http://schemas.openxmlformats.org/officeDocument/2006/relationships/hyperlink" Target="https://de.wikipedia.org/wiki/Head-Crash" TargetMode="External"/><Relationship Id="rId4" Type="http://schemas.openxmlformats.org/officeDocument/2006/relationships/hyperlink" Target="https://de.wikipedia.org/wiki/Blu-ray_Disc"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hyperlink" Target="https://en.wikipedia.org/wiki/Electron" TargetMode="External"/><Relationship Id="rId2" Type="http://schemas.openxmlformats.org/officeDocument/2006/relationships/hyperlink" Target="https://en.wikipedia.org/wiki/Ferroelectric_RAM"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wikipedia.org/wiki/Random_Access_Memory"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s://de.wikipedia.org/wiki/Tunneleffekt" TargetMode="External"/><Relationship Id="rId3" Type="http://schemas.openxmlformats.org/officeDocument/2006/relationships/hyperlink" Target="https://de.wikipedia.org/wiki/Elektron" TargetMode="External"/><Relationship Id="rId7" Type="http://schemas.openxmlformats.org/officeDocument/2006/relationships/hyperlink" Target="https://de.wikipedia.org/wiki/Festk%C3%B6rper" TargetMode="External"/><Relationship Id="rId2" Type="http://schemas.openxmlformats.org/officeDocument/2006/relationships/hyperlink" Target="https://de.wikipedia.org/wiki/Elektrisches_Feld" TargetMode="External"/><Relationship Id="rId1" Type="http://schemas.openxmlformats.org/officeDocument/2006/relationships/slideLayout" Target="../slideLayouts/slideLayout2.xml"/><Relationship Id="rId6" Type="http://schemas.openxmlformats.org/officeDocument/2006/relationships/hyperlink" Target="https://de.wikipedia.org/wiki/Quantenmechanik" TargetMode="External"/><Relationship Id="rId11" Type="http://schemas.openxmlformats.org/officeDocument/2006/relationships/hyperlink" Target="https://de.wikipedia.org/wiki/Feldemission#cite_note-Fowler-Nordheim-1" TargetMode="External"/><Relationship Id="rId5" Type="http://schemas.openxmlformats.org/officeDocument/2006/relationships/hyperlink" Target="https://de.wikipedia.org/wiki/Austrittsarbeit" TargetMode="External"/><Relationship Id="rId10" Type="http://schemas.openxmlformats.org/officeDocument/2006/relationships/hyperlink" Target="https://de.wikipedia.org/wiki/Lothar_Nordheim" TargetMode="External"/><Relationship Id="rId4" Type="http://schemas.openxmlformats.org/officeDocument/2006/relationships/hyperlink" Target="https://de.wikipedia.org/wiki/Kathode" TargetMode="External"/><Relationship Id="rId9" Type="http://schemas.openxmlformats.org/officeDocument/2006/relationships/hyperlink" Target="https://de.wikipedia.org/wiki/Ralph_Howard_Fowler"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de.wikipedia.org/wiki/Tunneleffekt" TargetMode="External"/><Relationship Id="rId3" Type="http://schemas.openxmlformats.org/officeDocument/2006/relationships/hyperlink" Target="https://de.wikipedia.org/wiki/Elektron" TargetMode="External"/><Relationship Id="rId7" Type="http://schemas.openxmlformats.org/officeDocument/2006/relationships/hyperlink" Target="https://de.wikipedia.org/wiki/Festk%C3%B6rper" TargetMode="External"/><Relationship Id="rId2" Type="http://schemas.openxmlformats.org/officeDocument/2006/relationships/hyperlink" Target="https://de.wikipedia.org/wiki/Elektrisches_Feld" TargetMode="External"/><Relationship Id="rId1" Type="http://schemas.openxmlformats.org/officeDocument/2006/relationships/slideLayout" Target="../slideLayouts/slideLayout2.xml"/><Relationship Id="rId6" Type="http://schemas.openxmlformats.org/officeDocument/2006/relationships/hyperlink" Target="https://de.wikipedia.org/wiki/Quantenmechanik" TargetMode="External"/><Relationship Id="rId11" Type="http://schemas.openxmlformats.org/officeDocument/2006/relationships/hyperlink" Target="https://de.wikipedia.org/wiki/Feldemission#cite_note-Fowler-Nordheim-1" TargetMode="External"/><Relationship Id="rId5" Type="http://schemas.openxmlformats.org/officeDocument/2006/relationships/hyperlink" Target="https://de.wikipedia.org/wiki/Austrittsarbeit" TargetMode="External"/><Relationship Id="rId10" Type="http://schemas.openxmlformats.org/officeDocument/2006/relationships/hyperlink" Target="https://de.wikipedia.org/wiki/Lothar_Nordheim" TargetMode="External"/><Relationship Id="rId4" Type="http://schemas.openxmlformats.org/officeDocument/2006/relationships/hyperlink" Target="https://de.wikipedia.org/wiki/Kathode" TargetMode="External"/><Relationship Id="rId9" Type="http://schemas.openxmlformats.org/officeDocument/2006/relationships/hyperlink" Target="https://de.wikipedia.org/wiki/Ralph_Howard_Fowler"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Design digitaler Schaltkreise</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a:t>
            </a:fld>
            <a:endParaRPr lang="de-DE" altLang="de-DE"/>
          </a:p>
        </p:txBody>
      </p:sp>
    </p:spTree>
    <p:extLst>
      <p:ext uri="{BB962C8B-B14F-4D97-AF65-F5344CB8AC3E}">
        <p14:creationId xmlns:p14="http://schemas.microsoft.com/office/powerpoint/2010/main" val="222342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a:t>Programmiert </a:t>
            </a:r>
            <a:r>
              <a:rPr lang="de-DE" dirty="0" smtClean="0"/>
              <a:t>vor Verwendung</a:t>
            </a:r>
            <a:endParaRPr lang="de-DE" dirty="0"/>
          </a:p>
        </p:txBody>
      </p:sp>
      <p:sp>
        <p:nvSpPr>
          <p:cNvPr id="3" name="Titel 2"/>
          <p:cNvSpPr>
            <a:spLocks noGrp="1"/>
          </p:cNvSpPr>
          <p:nvPr>
            <p:ph type="title"/>
          </p:nvPr>
        </p:nvSpPr>
        <p:spPr/>
        <p:txBody>
          <a:bodyPr/>
          <a:lstStyle/>
          <a:p>
            <a:endParaRPr lang="de-DE"/>
          </a:p>
        </p:txBody>
      </p:sp>
      <p:pic>
        <p:nvPicPr>
          <p:cNvPr id="5" name="Picture 6" descr="Ni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82775"/>
            <a:ext cx="3505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cxnSp>
        <p:nvCxnSpPr>
          <p:cNvPr id="10" name="Gerade Verbindung 6"/>
          <p:cNvCxnSpPr/>
          <p:nvPr/>
        </p:nvCxnSpPr>
        <p:spPr bwMode="auto">
          <a:xfrm>
            <a:off x="4191000" y="2057400"/>
            <a:ext cx="381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1"/>
          <p:cNvCxnSpPr/>
          <p:nvPr/>
        </p:nvCxnSpPr>
        <p:spPr bwMode="auto">
          <a:xfrm>
            <a:off x="45720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50"/>
          <p:cNvCxnSpPr/>
          <p:nvPr/>
        </p:nvCxnSpPr>
        <p:spPr bwMode="auto">
          <a:xfrm>
            <a:off x="4800600" y="20574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5"/>
          <p:cNvCxnSpPr/>
          <p:nvPr/>
        </p:nvCxnSpPr>
        <p:spPr bwMode="auto">
          <a:xfrm>
            <a:off x="5638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53"/>
          <p:cNvCxnSpPr/>
          <p:nvPr/>
        </p:nvCxnSpPr>
        <p:spPr bwMode="auto">
          <a:xfrm>
            <a:off x="4267200" y="3048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54"/>
          <p:cNvCxnSpPr/>
          <p:nvPr/>
        </p:nvCxnSpPr>
        <p:spPr bwMode="auto">
          <a:xfrm flipV="1">
            <a:off x="4648200" y="28956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55"/>
          <p:cNvCxnSpPr/>
          <p:nvPr/>
        </p:nvCxnSpPr>
        <p:spPr bwMode="auto">
          <a:xfrm>
            <a:off x="4876800" y="30480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63"/>
          <p:cNvCxnSpPr/>
          <p:nvPr/>
        </p:nvCxnSpPr>
        <p:spPr bwMode="auto">
          <a:xfrm>
            <a:off x="5105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64"/>
          <p:cNvCxnSpPr/>
          <p:nvPr/>
        </p:nvCxnSpPr>
        <p:spPr bwMode="auto">
          <a:xfrm>
            <a:off x="5105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66"/>
          <p:cNvCxnSpPr/>
          <p:nvPr/>
        </p:nvCxnSpPr>
        <p:spPr bwMode="auto">
          <a:xfrm>
            <a:off x="5486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67"/>
          <p:cNvCxnSpPr/>
          <p:nvPr/>
        </p:nvCxnSpPr>
        <p:spPr bwMode="auto">
          <a:xfrm>
            <a:off x="5105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68"/>
          <p:cNvCxnSpPr/>
          <p:nvPr/>
        </p:nvCxnSpPr>
        <p:spPr bwMode="auto">
          <a:xfrm>
            <a:off x="5105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hteck 21"/>
          <p:cNvSpPr/>
          <p:nvPr/>
        </p:nvSpPr>
        <p:spPr bwMode="auto">
          <a:xfrm>
            <a:off x="5257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 name="Gerade Verbindung 70"/>
          <p:cNvCxnSpPr/>
          <p:nvPr/>
        </p:nvCxnSpPr>
        <p:spPr bwMode="auto">
          <a:xfrm>
            <a:off x="5486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71"/>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72"/>
          <p:cNvCxnSpPr/>
          <p:nvPr/>
        </p:nvCxnSpPr>
        <p:spPr bwMode="auto">
          <a:xfrm>
            <a:off x="6248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73"/>
          <p:cNvCxnSpPr/>
          <p:nvPr/>
        </p:nvCxnSpPr>
        <p:spPr bwMode="auto">
          <a:xfrm>
            <a:off x="6248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hteck 26"/>
          <p:cNvSpPr/>
          <p:nvPr/>
        </p:nvSpPr>
        <p:spPr bwMode="auto">
          <a:xfrm>
            <a:off x="64008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75"/>
          <p:cNvCxnSpPr/>
          <p:nvPr/>
        </p:nvCxnSpPr>
        <p:spPr bwMode="auto">
          <a:xfrm>
            <a:off x="6629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76"/>
          <p:cNvCxnSpPr/>
          <p:nvPr/>
        </p:nvCxnSpPr>
        <p:spPr bwMode="auto">
          <a:xfrm>
            <a:off x="6248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77"/>
          <p:cNvCxnSpPr/>
          <p:nvPr/>
        </p:nvCxnSpPr>
        <p:spPr bwMode="auto">
          <a:xfrm>
            <a:off x="6248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79"/>
          <p:cNvCxnSpPr/>
          <p:nvPr/>
        </p:nvCxnSpPr>
        <p:spPr bwMode="auto">
          <a:xfrm>
            <a:off x="6629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82"/>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83"/>
          <p:cNvCxnSpPr/>
          <p:nvPr/>
        </p:nvCxnSpPr>
        <p:spPr bwMode="auto">
          <a:xfrm>
            <a:off x="74676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84"/>
          <p:cNvCxnSpPr/>
          <p:nvPr/>
        </p:nvCxnSpPr>
        <p:spPr bwMode="auto">
          <a:xfrm>
            <a:off x="7467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p:cNvSpPr/>
          <p:nvPr/>
        </p:nvSpPr>
        <p:spPr bwMode="auto">
          <a:xfrm>
            <a:off x="76200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6" name="Gerade Verbindung 86"/>
          <p:cNvCxnSpPr/>
          <p:nvPr/>
        </p:nvCxnSpPr>
        <p:spPr bwMode="auto">
          <a:xfrm>
            <a:off x="7848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87"/>
          <p:cNvCxnSpPr/>
          <p:nvPr/>
        </p:nvCxnSpPr>
        <p:spPr bwMode="auto">
          <a:xfrm>
            <a:off x="74676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88"/>
          <p:cNvCxnSpPr/>
          <p:nvPr/>
        </p:nvCxnSpPr>
        <p:spPr bwMode="auto">
          <a:xfrm>
            <a:off x="7467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89"/>
          <p:cNvCxnSpPr/>
          <p:nvPr/>
        </p:nvCxnSpPr>
        <p:spPr bwMode="auto">
          <a:xfrm>
            <a:off x="7848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96"/>
          <p:cNvCxnSpPr/>
          <p:nvPr/>
        </p:nvCxnSpPr>
        <p:spPr bwMode="auto">
          <a:xfrm>
            <a:off x="4267200" y="4038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97"/>
          <p:cNvCxnSpPr/>
          <p:nvPr/>
        </p:nvCxnSpPr>
        <p:spPr bwMode="auto">
          <a:xfrm flipV="1">
            <a:off x="4648200" y="38862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98"/>
          <p:cNvCxnSpPr/>
          <p:nvPr/>
        </p:nvCxnSpPr>
        <p:spPr bwMode="auto">
          <a:xfrm>
            <a:off x="4876800" y="40386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99"/>
          <p:cNvCxnSpPr/>
          <p:nvPr/>
        </p:nvCxnSpPr>
        <p:spPr bwMode="auto">
          <a:xfrm>
            <a:off x="5105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100"/>
          <p:cNvCxnSpPr/>
          <p:nvPr/>
        </p:nvCxnSpPr>
        <p:spPr bwMode="auto">
          <a:xfrm>
            <a:off x="5105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44"/>
          <p:cNvSpPr/>
          <p:nvPr/>
        </p:nvSpPr>
        <p:spPr bwMode="auto">
          <a:xfrm>
            <a:off x="5257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102"/>
          <p:cNvCxnSpPr/>
          <p:nvPr/>
        </p:nvCxnSpPr>
        <p:spPr bwMode="auto">
          <a:xfrm>
            <a:off x="5486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103"/>
          <p:cNvCxnSpPr/>
          <p:nvPr/>
        </p:nvCxnSpPr>
        <p:spPr bwMode="auto">
          <a:xfrm>
            <a:off x="6248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104"/>
          <p:cNvCxnSpPr/>
          <p:nvPr/>
        </p:nvCxnSpPr>
        <p:spPr bwMode="auto">
          <a:xfrm>
            <a:off x="6248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105"/>
          <p:cNvCxnSpPr/>
          <p:nvPr/>
        </p:nvCxnSpPr>
        <p:spPr bwMode="auto">
          <a:xfrm>
            <a:off x="6629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06"/>
          <p:cNvCxnSpPr/>
          <p:nvPr/>
        </p:nvCxnSpPr>
        <p:spPr bwMode="auto">
          <a:xfrm>
            <a:off x="74676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07"/>
          <p:cNvCxnSpPr/>
          <p:nvPr/>
        </p:nvCxnSpPr>
        <p:spPr bwMode="auto">
          <a:xfrm>
            <a:off x="7467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08"/>
          <p:cNvCxnSpPr/>
          <p:nvPr/>
        </p:nvCxnSpPr>
        <p:spPr bwMode="auto">
          <a:xfrm>
            <a:off x="7848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hteck 52"/>
          <p:cNvSpPr/>
          <p:nvPr/>
        </p:nvSpPr>
        <p:spPr bwMode="auto">
          <a:xfrm>
            <a:off x="6400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6200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Rechteck 54"/>
          <p:cNvSpPr/>
          <p:nvPr/>
        </p:nvSpPr>
        <p:spPr bwMode="auto">
          <a:xfrm>
            <a:off x="5486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6" name="Gerade Verbindung 113"/>
          <p:cNvCxnSpPr/>
          <p:nvPr/>
        </p:nvCxnSpPr>
        <p:spPr bwMode="auto">
          <a:xfrm>
            <a:off x="5638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4348"/>
          <p:cNvCxnSpPr/>
          <p:nvPr/>
        </p:nvCxnSpPr>
        <p:spPr bwMode="auto">
          <a:xfrm flipH="1">
            <a:off x="5410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16"/>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hteck 58"/>
          <p:cNvSpPr/>
          <p:nvPr/>
        </p:nvSpPr>
        <p:spPr bwMode="auto">
          <a:xfrm>
            <a:off x="6629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118"/>
          <p:cNvCxnSpPr/>
          <p:nvPr/>
        </p:nvCxnSpPr>
        <p:spPr bwMode="auto">
          <a:xfrm>
            <a:off x="6781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19"/>
          <p:cNvCxnSpPr/>
          <p:nvPr/>
        </p:nvCxnSpPr>
        <p:spPr bwMode="auto">
          <a:xfrm flipH="1">
            <a:off x="6553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20"/>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78486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122"/>
          <p:cNvCxnSpPr/>
          <p:nvPr/>
        </p:nvCxnSpPr>
        <p:spPr bwMode="auto">
          <a:xfrm>
            <a:off x="80010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23"/>
          <p:cNvCxnSpPr/>
          <p:nvPr/>
        </p:nvCxnSpPr>
        <p:spPr bwMode="auto">
          <a:xfrm flipH="1">
            <a:off x="77724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Ellipse 65"/>
          <p:cNvSpPr/>
          <p:nvPr/>
        </p:nvSpPr>
        <p:spPr bwMode="auto">
          <a:xfrm>
            <a:off x="1066800" y="2438400"/>
            <a:ext cx="11430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68" name="Gerade Verbindung mit Pfeil 67"/>
          <p:cNvCxnSpPr/>
          <p:nvPr/>
        </p:nvCxnSpPr>
        <p:spPr bwMode="auto">
          <a:xfrm flipV="1">
            <a:off x="1676400" y="3810000"/>
            <a:ext cx="0" cy="16764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feld 68"/>
          <p:cNvSpPr txBox="1"/>
          <p:nvPr/>
        </p:nvSpPr>
        <p:spPr>
          <a:xfrm>
            <a:off x="1667584" y="5257800"/>
            <a:ext cx="543739" cy="276999"/>
          </a:xfrm>
          <a:prstGeom prst="rect">
            <a:avLst/>
          </a:prstGeom>
          <a:noFill/>
        </p:spPr>
        <p:txBody>
          <a:bodyPr wrap="none" rtlCol="0">
            <a:spAutoFit/>
          </a:bodyPr>
          <a:lstStyle/>
          <a:p>
            <a:r>
              <a:rPr lang="en-US" dirty="0" smtClean="0"/>
              <a:t>Fuse</a:t>
            </a:r>
            <a:endParaRPr lang="en-US" dirty="0"/>
          </a:p>
        </p:txBody>
      </p:sp>
      <p:sp>
        <p:nvSpPr>
          <p:cNvPr id="70" name="Rechteck 69"/>
          <p:cNvSpPr/>
          <p:nvPr/>
        </p:nvSpPr>
        <p:spPr bwMode="auto">
          <a:xfrm>
            <a:off x="6400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Rechteck 70"/>
          <p:cNvSpPr/>
          <p:nvPr/>
        </p:nvSpPr>
        <p:spPr bwMode="auto">
          <a:xfrm>
            <a:off x="76200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2" name="Gerader Verbinder 71"/>
          <p:cNvCxnSpPr/>
          <p:nvPr/>
        </p:nvCxnSpPr>
        <p:spPr bwMode="auto">
          <a:xfrm flipH="1">
            <a:off x="5257800" y="4572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r Verbinder 72"/>
          <p:cNvCxnSpPr/>
          <p:nvPr/>
        </p:nvCxnSpPr>
        <p:spPr bwMode="auto">
          <a:xfrm>
            <a:off x="5257800" y="4572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4348"/>
          <p:cNvCxnSpPr/>
          <p:nvPr/>
        </p:nvCxnSpPr>
        <p:spPr bwMode="auto">
          <a:xfrm flipH="1">
            <a:off x="5029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feld 74"/>
          <p:cNvSpPr txBox="1"/>
          <p:nvPr/>
        </p:nvSpPr>
        <p:spPr>
          <a:xfrm>
            <a:off x="4114800" y="1752600"/>
            <a:ext cx="397866" cy="276999"/>
          </a:xfrm>
          <a:prstGeom prst="rect">
            <a:avLst/>
          </a:prstGeom>
          <a:noFill/>
        </p:spPr>
        <p:txBody>
          <a:bodyPr wrap="none" rtlCol="0">
            <a:spAutoFit/>
          </a:bodyPr>
          <a:lstStyle/>
          <a:p>
            <a:r>
              <a:rPr lang="en-US" dirty="0" smtClean="0"/>
              <a:t>HV</a:t>
            </a:r>
            <a:endParaRPr lang="en-US" dirty="0"/>
          </a:p>
        </p:txBody>
      </p:sp>
    </p:spTree>
    <p:extLst>
      <p:ext uri="{BB962C8B-B14F-4D97-AF65-F5344CB8AC3E}">
        <p14:creationId xmlns:p14="http://schemas.microsoft.com/office/powerpoint/2010/main" val="20958304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100</a:t>
            </a:fld>
            <a:endParaRPr lang="de-DE" altLang="de-DE"/>
          </a:p>
        </p:txBody>
      </p:sp>
      <p:cxnSp>
        <p:nvCxnSpPr>
          <p:cNvPr id="51" name="Gerade Verbindung 50"/>
          <p:cNvCxnSpPr/>
          <p:nvPr/>
        </p:nvCxnSpPr>
        <p:spPr bwMode="auto">
          <a:xfrm>
            <a:off x="609600" y="28956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609600" y="5105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09600" y="2590800"/>
            <a:ext cx="397866" cy="276999"/>
          </a:xfrm>
          <a:prstGeom prst="rect">
            <a:avLst/>
          </a:prstGeom>
          <a:noFill/>
        </p:spPr>
        <p:txBody>
          <a:bodyPr wrap="none" rtlCol="0">
            <a:spAutoFit/>
          </a:bodyPr>
          <a:lstStyle/>
          <a:p>
            <a:r>
              <a:rPr lang="de-DE" dirty="0" smtClean="0"/>
              <a:t>HV</a:t>
            </a:r>
            <a:endParaRPr lang="de-DE" dirty="0"/>
          </a:p>
        </p:txBody>
      </p:sp>
      <p:sp>
        <p:nvSpPr>
          <p:cNvPr id="72" name="Textfeld 71"/>
          <p:cNvSpPr txBox="1"/>
          <p:nvPr/>
        </p:nvSpPr>
        <p:spPr>
          <a:xfrm>
            <a:off x="609600" y="4800600"/>
            <a:ext cx="397866" cy="276999"/>
          </a:xfrm>
          <a:prstGeom prst="rect">
            <a:avLst/>
          </a:prstGeom>
          <a:noFill/>
        </p:spPr>
        <p:txBody>
          <a:bodyPr wrap="none" rtlCol="0">
            <a:spAutoFit/>
          </a:bodyPr>
          <a:lstStyle/>
          <a:p>
            <a:r>
              <a:rPr lang="de-DE" dirty="0" smtClean="0"/>
              <a:t>HV</a:t>
            </a:r>
            <a:endParaRPr lang="de-DE" dirty="0"/>
          </a:p>
        </p:txBody>
      </p: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8" name="Gruppieren 187"/>
          <p:cNvGrpSpPr/>
          <p:nvPr/>
        </p:nvGrpSpPr>
        <p:grpSpPr>
          <a:xfrm>
            <a:off x="3124200" y="2133600"/>
            <a:ext cx="838200" cy="1676400"/>
            <a:chOff x="7010400" y="2819400"/>
            <a:chExt cx="838200" cy="1676400"/>
          </a:xfrm>
        </p:grpSpPr>
        <p:cxnSp>
          <p:nvCxnSpPr>
            <p:cNvPr id="189" name="Gerade Verbindung 18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Gerade Verbindung 19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Abgerundetes Rechteck 19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1" name="Gerade Verbindung 200"/>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3" name="Gerade Verbindung 202"/>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 name="Gruppieren 204"/>
          <p:cNvGrpSpPr/>
          <p:nvPr/>
        </p:nvGrpSpPr>
        <p:grpSpPr>
          <a:xfrm>
            <a:off x="1600200" y="4343400"/>
            <a:ext cx="838200" cy="1676400"/>
            <a:chOff x="7010400" y="2819400"/>
            <a:chExt cx="838200" cy="1676400"/>
          </a:xfrm>
        </p:grpSpPr>
        <p:cxnSp>
          <p:nvCxnSpPr>
            <p:cNvPr id="206" name="Gerade Verbindung 205"/>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Abgerundetes Rechteck 216"/>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18" name="Gerade Verbindung 217"/>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218"/>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 name="Gruppieren 219"/>
          <p:cNvGrpSpPr/>
          <p:nvPr/>
        </p:nvGrpSpPr>
        <p:grpSpPr>
          <a:xfrm>
            <a:off x="3124200" y="4343400"/>
            <a:ext cx="838200" cy="1676400"/>
            <a:chOff x="7010400" y="2819400"/>
            <a:chExt cx="838200" cy="1676400"/>
          </a:xfrm>
        </p:grpSpPr>
        <p:cxnSp>
          <p:nvCxnSpPr>
            <p:cNvPr id="221" name="Gerade Verbindung 22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22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 name="Abgerundetes Rechteck 231"/>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33" name="Gerade Verbindung 232"/>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 name="Gerade Verbindung 234"/>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1253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101</a:t>
            </a:fld>
            <a:endParaRPr lang="de-DE" altLang="de-DE"/>
          </a:p>
        </p:txBody>
      </p:sp>
      <p:cxnSp>
        <p:nvCxnSpPr>
          <p:cNvPr id="51" name="Gerade Verbindung 50"/>
          <p:cNvCxnSpPr/>
          <p:nvPr/>
        </p:nvCxnSpPr>
        <p:spPr bwMode="auto">
          <a:xfrm>
            <a:off x="609600" y="28956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609600" y="5105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09600" y="2590800"/>
            <a:ext cx="397866" cy="276999"/>
          </a:xfrm>
          <a:prstGeom prst="rect">
            <a:avLst/>
          </a:prstGeom>
          <a:noFill/>
        </p:spPr>
        <p:txBody>
          <a:bodyPr wrap="none" rtlCol="0">
            <a:spAutoFit/>
          </a:bodyPr>
          <a:lstStyle/>
          <a:p>
            <a:r>
              <a:rPr lang="de-DE" dirty="0" smtClean="0"/>
              <a:t>HV</a:t>
            </a:r>
            <a:endParaRPr lang="de-DE" dirty="0"/>
          </a:p>
        </p:txBody>
      </p:sp>
      <p:sp>
        <p:nvSpPr>
          <p:cNvPr id="72" name="Textfeld 71"/>
          <p:cNvSpPr txBox="1"/>
          <p:nvPr/>
        </p:nvSpPr>
        <p:spPr>
          <a:xfrm>
            <a:off x="609600" y="4800600"/>
            <a:ext cx="397866" cy="276999"/>
          </a:xfrm>
          <a:prstGeom prst="rect">
            <a:avLst/>
          </a:prstGeom>
          <a:noFill/>
        </p:spPr>
        <p:txBody>
          <a:bodyPr wrap="none" rtlCol="0">
            <a:spAutoFit/>
          </a:bodyPr>
          <a:lstStyle/>
          <a:p>
            <a:r>
              <a:rPr lang="de-DE" dirty="0" smtClean="0"/>
              <a:t>HV</a:t>
            </a:r>
            <a:endParaRPr lang="de-DE" dirty="0"/>
          </a:p>
        </p:txBody>
      </p: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8" name="Gruppieren 187"/>
          <p:cNvGrpSpPr/>
          <p:nvPr/>
        </p:nvGrpSpPr>
        <p:grpSpPr>
          <a:xfrm>
            <a:off x="3124200" y="2133600"/>
            <a:ext cx="838200" cy="1676400"/>
            <a:chOff x="7010400" y="2819400"/>
            <a:chExt cx="838200" cy="1676400"/>
          </a:xfrm>
        </p:grpSpPr>
        <p:cxnSp>
          <p:nvCxnSpPr>
            <p:cNvPr id="189" name="Gerade Verbindung 18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Gerade Verbindung 19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Abgerundetes Rechteck 19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1" name="Gerade Verbindung 200"/>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3" name="Gerade Verbindung 202"/>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 name="Gruppieren 204"/>
          <p:cNvGrpSpPr/>
          <p:nvPr/>
        </p:nvGrpSpPr>
        <p:grpSpPr>
          <a:xfrm>
            <a:off x="1600200" y="4343400"/>
            <a:ext cx="838200" cy="1676400"/>
            <a:chOff x="7010400" y="2819400"/>
            <a:chExt cx="838200" cy="1676400"/>
          </a:xfrm>
        </p:grpSpPr>
        <p:cxnSp>
          <p:nvCxnSpPr>
            <p:cNvPr id="206" name="Gerade Verbindung 205"/>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Abgerundetes Rechteck 216"/>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18" name="Gerade Verbindung 217"/>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218"/>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 name="Gruppieren 219"/>
          <p:cNvGrpSpPr/>
          <p:nvPr/>
        </p:nvGrpSpPr>
        <p:grpSpPr>
          <a:xfrm>
            <a:off x="3124200" y="4343400"/>
            <a:ext cx="838200" cy="1676400"/>
            <a:chOff x="7010400" y="2819400"/>
            <a:chExt cx="838200" cy="1676400"/>
          </a:xfrm>
        </p:grpSpPr>
        <p:cxnSp>
          <p:nvCxnSpPr>
            <p:cNvPr id="221" name="Gerade Verbindung 22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22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 name="Abgerundetes Rechteck 231"/>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33" name="Gerade Verbindung 232"/>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 name="Gerade Verbindung 234"/>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Abgerundetes Rechteck 76"/>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8" name="Abgerundetes Rechteck 77"/>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8712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102</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 name="Abgerundetes Rechteck 77"/>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3" name="Gerade Verbindung 82"/>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3962400" y="1600200"/>
            <a:ext cx="798617" cy="276999"/>
          </a:xfrm>
          <a:prstGeom prst="rect">
            <a:avLst/>
          </a:prstGeom>
          <a:noFill/>
        </p:spPr>
        <p:txBody>
          <a:bodyPr wrap="none" rtlCol="0">
            <a:spAutoFit/>
          </a:bodyPr>
          <a:lstStyle/>
          <a:p>
            <a:r>
              <a:rPr lang="de-DE" dirty="0" smtClean="0"/>
              <a:t>Not </a:t>
            </a:r>
            <a:r>
              <a:rPr lang="de-DE" dirty="0" err="1" smtClean="0"/>
              <a:t>used</a:t>
            </a:r>
            <a:endParaRPr lang="de-DE" dirty="0"/>
          </a:p>
        </p:txBody>
      </p:sp>
      <p:sp>
        <p:nvSpPr>
          <p:cNvPr id="4" name="Ellipse 3"/>
          <p:cNvSpPr/>
          <p:nvPr/>
        </p:nvSpPr>
        <p:spPr bwMode="auto">
          <a:xfrm>
            <a:off x="1828800" y="22098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Ellipse 84"/>
          <p:cNvSpPr/>
          <p:nvPr/>
        </p:nvSpPr>
        <p:spPr bwMode="auto">
          <a:xfrm>
            <a:off x="3276600" y="22098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6" name="Ellipse 85"/>
          <p:cNvSpPr/>
          <p:nvPr/>
        </p:nvSpPr>
        <p:spPr bwMode="auto">
          <a:xfrm>
            <a:off x="1828800" y="44196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3276600" y="44196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p:nvPr/>
        </p:nvCxnSpPr>
        <p:spPr bwMode="auto">
          <a:xfrm flipH="1">
            <a:off x="2438400" y="1828800"/>
            <a:ext cx="10668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mit Pfeil 87"/>
          <p:cNvCxnSpPr/>
          <p:nvPr/>
        </p:nvCxnSpPr>
        <p:spPr bwMode="auto">
          <a:xfrm flipH="1">
            <a:off x="3886200" y="1828800"/>
            <a:ext cx="10668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mit Pfeil 88"/>
          <p:cNvCxnSpPr/>
          <p:nvPr/>
        </p:nvCxnSpPr>
        <p:spPr bwMode="auto">
          <a:xfrm flipH="1">
            <a:off x="3886200" y="1828800"/>
            <a:ext cx="1066800" cy="2743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mit Pfeil 89"/>
          <p:cNvCxnSpPr/>
          <p:nvPr/>
        </p:nvCxnSpPr>
        <p:spPr bwMode="auto">
          <a:xfrm flipH="1">
            <a:off x="2438400" y="1828800"/>
            <a:ext cx="1066800" cy="2743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845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103</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9049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104</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143000" y="19050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mit Pfeil 6"/>
          <p:cNvCxnSpPr/>
          <p:nvPr/>
        </p:nvCxnSpPr>
        <p:spPr bwMode="auto">
          <a:xfrm flipH="1">
            <a:off x="4876800" y="12954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6117642" y="1143000"/>
            <a:ext cx="397866" cy="276999"/>
          </a:xfrm>
          <a:prstGeom prst="rect">
            <a:avLst/>
          </a:prstGeom>
          <a:noFill/>
        </p:spPr>
        <p:txBody>
          <a:bodyPr wrap="none" rtlCol="0">
            <a:spAutoFit/>
          </a:bodyPr>
          <a:lstStyle/>
          <a:p>
            <a:r>
              <a:rPr lang="de-DE" dirty="0" smtClean="0"/>
              <a:t>0 1</a:t>
            </a:r>
            <a:endParaRPr lang="de-DE" dirty="0"/>
          </a:p>
        </p:txBody>
      </p:sp>
      <p:cxnSp>
        <p:nvCxnSpPr>
          <p:cNvPr id="81" name="Gerade Verbindung mit Pfeil 80"/>
          <p:cNvCxnSpPr/>
          <p:nvPr/>
        </p:nvCxnSpPr>
        <p:spPr bwMode="auto">
          <a:xfrm flipH="1">
            <a:off x="1676400" y="2667000"/>
            <a:ext cx="5334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feld 81"/>
          <p:cNvSpPr txBox="1"/>
          <p:nvPr/>
        </p:nvSpPr>
        <p:spPr>
          <a:xfrm>
            <a:off x="1676400" y="2438400"/>
            <a:ext cx="397866" cy="276999"/>
          </a:xfrm>
          <a:prstGeom prst="rect">
            <a:avLst/>
          </a:prstGeom>
          <a:noFill/>
        </p:spPr>
        <p:txBody>
          <a:bodyPr wrap="none" rtlCol="0">
            <a:spAutoFit/>
          </a:bodyPr>
          <a:lstStyle/>
          <a:p>
            <a:r>
              <a:rPr lang="de-DE" dirty="0" smtClean="0"/>
              <a:t>HV</a:t>
            </a:r>
            <a:endParaRPr lang="de-DE" dirty="0"/>
          </a:p>
        </p:txBody>
      </p:sp>
    </p:spTree>
    <p:extLst>
      <p:ext uri="{BB962C8B-B14F-4D97-AF65-F5344CB8AC3E}">
        <p14:creationId xmlns:p14="http://schemas.microsoft.com/office/powerpoint/2010/main" val="72860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105</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143000" y="19050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2" name="Gerade Verbindung mit Pfeil 81"/>
          <p:cNvCxnSpPr/>
          <p:nvPr/>
        </p:nvCxnSpPr>
        <p:spPr bwMode="auto">
          <a:xfrm flipH="1">
            <a:off x="4876800" y="12954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feld 82"/>
          <p:cNvSpPr txBox="1"/>
          <p:nvPr/>
        </p:nvSpPr>
        <p:spPr>
          <a:xfrm>
            <a:off x="6117642" y="1143000"/>
            <a:ext cx="397866" cy="276999"/>
          </a:xfrm>
          <a:prstGeom prst="rect">
            <a:avLst/>
          </a:prstGeom>
          <a:noFill/>
        </p:spPr>
        <p:txBody>
          <a:bodyPr wrap="none" rtlCol="0">
            <a:spAutoFit/>
          </a:bodyPr>
          <a:lstStyle/>
          <a:p>
            <a:r>
              <a:rPr lang="de-DE" dirty="0" smtClean="0"/>
              <a:t>0 1</a:t>
            </a:r>
            <a:endParaRPr lang="de-DE" dirty="0"/>
          </a:p>
        </p:txBody>
      </p:sp>
      <p:cxnSp>
        <p:nvCxnSpPr>
          <p:cNvPr id="6" name="Gerade Verbindung mit Pfeil 5"/>
          <p:cNvCxnSpPr/>
          <p:nvPr/>
        </p:nvCxnSpPr>
        <p:spPr bwMode="auto">
          <a:xfrm flipH="1">
            <a:off x="1676400" y="2667000"/>
            <a:ext cx="5334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1676400" y="2438400"/>
            <a:ext cx="397866" cy="276999"/>
          </a:xfrm>
          <a:prstGeom prst="rect">
            <a:avLst/>
          </a:prstGeom>
          <a:noFill/>
        </p:spPr>
        <p:txBody>
          <a:bodyPr wrap="none" rtlCol="0">
            <a:spAutoFit/>
          </a:bodyPr>
          <a:lstStyle/>
          <a:p>
            <a:r>
              <a:rPr lang="de-DE" dirty="0" smtClean="0"/>
              <a:t>HV</a:t>
            </a:r>
            <a:endParaRPr lang="de-DE" dirty="0"/>
          </a:p>
        </p:txBody>
      </p:sp>
    </p:spTree>
    <p:extLst>
      <p:ext uri="{BB962C8B-B14F-4D97-AF65-F5344CB8AC3E}">
        <p14:creationId xmlns:p14="http://schemas.microsoft.com/office/powerpoint/2010/main" val="308645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106</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8520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Gruppieren 145"/>
          <p:cNvGrpSpPr/>
          <p:nvPr/>
        </p:nvGrpSpPr>
        <p:grpSpPr>
          <a:xfrm>
            <a:off x="1600200" y="4343400"/>
            <a:ext cx="838200" cy="1676400"/>
            <a:chOff x="7010400" y="2819400"/>
            <a:chExt cx="838200" cy="1676400"/>
          </a:xfrm>
        </p:grpSpPr>
        <p:cxnSp>
          <p:nvCxnSpPr>
            <p:cNvPr id="147" name="Gerade Verbindung 146"/>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Abgerundetes Rechteck 157"/>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9" name="Gerade Verbindung 15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107</a:t>
            </a:fld>
            <a:endParaRPr lang="de-DE" altLang="de-DE"/>
          </a:p>
        </p:txBody>
      </p: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46482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V="1">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7" name="Gerade Verbindung 26"/>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uppieren 75"/>
          <p:cNvGrpSpPr/>
          <p:nvPr/>
        </p:nvGrpSpPr>
        <p:grpSpPr>
          <a:xfrm>
            <a:off x="1600200" y="2133600"/>
            <a:ext cx="838200" cy="1676400"/>
            <a:chOff x="7010400" y="2819400"/>
            <a:chExt cx="838200" cy="1676400"/>
          </a:xfrm>
        </p:grpSpPr>
        <p:cxnSp>
          <p:nvCxnSpPr>
            <p:cNvPr id="81" name="Gerade Verbindung 8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Abgerundetes Rechteck 92"/>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7" name="Gerade Verbindung 96"/>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3505200" y="51816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3733800" y="48006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3733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Abgerundetes Rechteck 115"/>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7" name="Gerade Verbindung 116"/>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Abgerundetes Rechteck 13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4" name="Gerade Verbindung 143"/>
          <p:cNvCxnSpPr/>
          <p:nvPr/>
        </p:nvCxnSpPr>
        <p:spPr bwMode="auto">
          <a:xfrm>
            <a:off x="3733800" y="44958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733800" y="43434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bgerundetes Rechteck 163"/>
          <p:cNvSpPr/>
          <p:nvPr/>
        </p:nvSpPr>
        <p:spPr bwMode="auto">
          <a:xfrm>
            <a:off x="1143000" y="41148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5" name="Gerade Verbindung mit Pfeil 164"/>
          <p:cNvCxnSpPr/>
          <p:nvPr/>
        </p:nvCxnSpPr>
        <p:spPr bwMode="auto">
          <a:xfrm flipH="1">
            <a:off x="4876800" y="35052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Textfeld 165"/>
          <p:cNvSpPr txBox="1"/>
          <p:nvPr/>
        </p:nvSpPr>
        <p:spPr>
          <a:xfrm>
            <a:off x="6117642" y="3352800"/>
            <a:ext cx="397866" cy="276999"/>
          </a:xfrm>
          <a:prstGeom prst="rect">
            <a:avLst/>
          </a:prstGeom>
          <a:noFill/>
        </p:spPr>
        <p:txBody>
          <a:bodyPr wrap="none" rtlCol="0">
            <a:spAutoFit/>
          </a:bodyPr>
          <a:lstStyle/>
          <a:p>
            <a:r>
              <a:rPr lang="de-DE" dirty="0" smtClean="0"/>
              <a:t>1 0</a:t>
            </a:r>
            <a:endParaRPr lang="de-DE" dirty="0"/>
          </a:p>
        </p:txBody>
      </p:sp>
    </p:spTree>
    <p:extLst>
      <p:ext uri="{BB962C8B-B14F-4D97-AF65-F5344CB8AC3E}">
        <p14:creationId xmlns:p14="http://schemas.microsoft.com/office/powerpoint/2010/main" val="341359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Gruppieren 145"/>
          <p:cNvGrpSpPr/>
          <p:nvPr/>
        </p:nvGrpSpPr>
        <p:grpSpPr>
          <a:xfrm>
            <a:off x="1600200" y="4343400"/>
            <a:ext cx="838200" cy="1676400"/>
            <a:chOff x="7010400" y="2819400"/>
            <a:chExt cx="838200" cy="1676400"/>
          </a:xfrm>
        </p:grpSpPr>
        <p:cxnSp>
          <p:nvCxnSpPr>
            <p:cNvPr id="147" name="Gerade Verbindung 146"/>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Abgerundetes Rechteck 157"/>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9" name="Gerade Verbindung 15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108</a:t>
            </a:fld>
            <a:endParaRPr lang="de-DE" altLang="de-DE"/>
          </a:p>
        </p:txBody>
      </p: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46482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V="1">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7" name="Gerade Verbindung 26"/>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uppieren 75"/>
          <p:cNvGrpSpPr/>
          <p:nvPr/>
        </p:nvGrpSpPr>
        <p:grpSpPr>
          <a:xfrm>
            <a:off x="1600200" y="2133600"/>
            <a:ext cx="838200" cy="1676400"/>
            <a:chOff x="7010400" y="2819400"/>
            <a:chExt cx="838200" cy="1676400"/>
          </a:xfrm>
        </p:grpSpPr>
        <p:cxnSp>
          <p:nvCxnSpPr>
            <p:cNvPr id="81" name="Gerade Verbindung 8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Abgerundetes Rechteck 92"/>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7" name="Gerade Verbindung 96"/>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3505200" y="51816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3733800" y="48006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3733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Abgerundetes Rechteck 115"/>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7" name="Gerade Verbindung 116"/>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3733800" y="44958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733800" y="43434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Abgerundetes Rechteck 100"/>
          <p:cNvSpPr/>
          <p:nvPr/>
        </p:nvSpPr>
        <p:spPr bwMode="auto">
          <a:xfrm>
            <a:off x="1143000" y="41148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4" name="Gerade Verbindung mit Pfeil 103"/>
          <p:cNvCxnSpPr/>
          <p:nvPr/>
        </p:nvCxnSpPr>
        <p:spPr bwMode="auto">
          <a:xfrm flipH="1">
            <a:off x="4876800" y="35052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Textfeld 105"/>
          <p:cNvSpPr txBox="1"/>
          <p:nvPr/>
        </p:nvSpPr>
        <p:spPr>
          <a:xfrm>
            <a:off x="6117642" y="3352800"/>
            <a:ext cx="397866" cy="276999"/>
          </a:xfrm>
          <a:prstGeom prst="rect">
            <a:avLst/>
          </a:prstGeom>
          <a:noFill/>
        </p:spPr>
        <p:txBody>
          <a:bodyPr wrap="none" rtlCol="0">
            <a:spAutoFit/>
          </a:bodyPr>
          <a:lstStyle/>
          <a:p>
            <a:r>
              <a:rPr lang="de-DE" dirty="0" smtClean="0"/>
              <a:t>1 0</a:t>
            </a:r>
            <a:endParaRPr lang="de-DE" dirty="0"/>
          </a:p>
        </p:txBody>
      </p:sp>
    </p:spTree>
    <p:extLst>
      <p:ext uri="{BB962C8B-B14F-4D97-AF65-F5344CB8AC3E}">
        <p14:creationId xmlns:p14="http://schemas.microsoft.com/office/powerpoint/2010/main" val="150962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109</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2716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a:t>Programmiert </a:t>
            </a:r>
            <a:r>
              <a:rPr lang="de-DE" dirty="0" smtClean="0"/>
              <a:t>vor Verwendung</a:t>
            </a:r>
            <a:endParaRPr lang="de-DE" dirty="0"/>
          </a:p>
        </p:txBody>
      </p:sp>
      <p:sp>
        <p:nvSpPr>
          <p:cNvPr id="3" name="Titel 2"/>
          <p:cNvSpPr>
            <a:spLocks noGrp="1"/>
          </p:cNvSpPr>
          <p:nvPr>
            <p:ph type="title"/>
          </p:nvPr>
        </p:nvSpPr>
        <p:spPr/>
        <p:txBody>
          <a:bodyPr/>
          <a:lstStyle/>
          <a:p>
            <a:endParaRPr lang="de-DE"/>
          </a:p>
        </p:txBody>
      </p:sp>
      <p:pic>
        <p:nvPicPr>
          <p:cNvPr id="5" name="Picture 6" descr="Ni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82775"/>
            <a:ext cx="3505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cxnSp>
        <p:nvCxnSpPr>
          <p:cNvPr id="11" name="Gerade Verbindung 11"/>
          <p:cNvCxnSpPr/>
          <p:nvPr/>
        </p:nvCxnSpPr>
        <p:spPr bwMode="auto">
          <a:xfrm>
            <a:off x="45720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50"/>
          <p:cNvCxnSpPr/>
          <p:nvPr/>
        </p:nvCxnSpPr>
        <p:spPr bwMode="auto">
          <a:xfrm>
            <a:off x="4800600" y="20574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5"/>
          <p:cNvCxnSpPr/>
          <p:nvPr/>
        </p:nvCxnSpPr>
        <p:spPr bwMode="auto">
          <a:xfrm>
            <a:off x="5638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53"/>
          <p:cNvCxnSpPr/>
          <p:nvPr/>
        </p:nvCxnSpPr>
        <p:spPr bwMode="auto">
          <a:xfrm>
            <a:off x="4267200" y="3048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54"/>
          <p:cNvCxnSpPr/>
          <p:nvPr/>
        </p:nvCxnSpPr>
        <p:spPr bwMode="auto">
          <a:xfrm flipV="1">
            <a:off x="4648200" y="28956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55"/>
          <p:cNvCxnSpPr/>
          <p:nvPr/>
        </p:nvCxnSpPr>
        <p:spPr bwMode="auto">
          <a:xfrm>
            <a:off x="4876800" y="30480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63"/>
          <p:cNvCxnSpPr/>
          <p:nvPr/>
        </p:nvCxnSpPr>
        <p:spPr bwMode="auto">
          <a:xfrm>
            <a:off x="5105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64"/>
          <p:cNvCxnSpPr/>
          <p:nvPr/>
        </p:nvCxnSpPr>
        <p:spPr bwMode="auto">
          <a:xfrm>
            <a:off x="5105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66"/>
          <p:cNvCxnSpPr/>
          <p:nvPr/>
        </p:nvCxnSpPr>
        <p:spPr bwMode="auto">
          <a:xfrm>
            <a:off x="5486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67"/>
          <p:cNvCxnSpPr/>
          <p:nvPr/>
        </p:nvCxnSpPr>
        <p:spPr bwMode="auto">
          <a:xfrm>
            <a:off x="5105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68"/>
          <p:cNvCxnSpPr/>
          <p:nvPr/>
        </p:nvCxnSpPr>
        <p:spPr bwMode="auto">
          <a:xfrm>
            <a:off x="5105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hteck 21"/>
          <p:cNvSpPr/>
          <p:nvPr/>
        </p:nvSpPr>
        <p:spPr bwMode="auto">
          <a:xfrm>
            <a:off x="5257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 name="Gerade Verbindung 70"/>
          <p:cNvCxnSpPr/>
          <p:nvPr/>
        </p:nvCxnSpPr>
        <p:spPr bwMode="auto">
          <a:xfrm>
            <a:off x="5486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71"/>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72"/>
          <p:cNvCxnSpPr/>
          <p:nvPr/>
        </p:nvCxnSpPr>
        <p:spPr bwMode="auto">
          <a:xfrm>
            <a:off x="6248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73"/>
          <p:cNvCxnSpPr/>
          <p:nvPr/>
        </p:nvCxnSpPr>
        <p:spPr bwMode="auto">
          <a:xfrm>
            <a:off x="6248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hteck 26"/>
          <p:cNvSpPr/>
          <p:nvPr/>
        </p:nvSpPr>
        <p:spPr bwMode="auto">
          <a:xfrm>
            <a:off x="64008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75"/>
          <p:cNvCxnSpPr/>
          <p:nvPr/>
        </p:nvCxnSpPr>
        <p:spPr bwMode="auto">
          <a:xfrm>
            <a:off x="6629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76"/>
          <p:cNvCxnSpPr/>
          <p:nvPr/>
        </p:nvCxnSpPr>
        <p:spPr bwMode="auto">
          <a:xfrm>
            <a:off x="6248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77"/>
          <p:cNvCxnSpPr/>
          <p:nvPr/>
        </p:nvCxnSpPr>
        <p:spPr bwMode="auto">
          <a:xfrm>
            <a:off x="6248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79"/>
          <p:cNvCxnSpPr/>
          <p:nvPr/>
        </p:nvCxnSpPr>
        <p:spPr bwMode="auto">
          <a:xfrm>
            <a:off x="6629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82"/>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83"/>
          <p:cNvCxnSpPr/>
          <p:nvPr/>
        </p:nvCxnSpPr>
        <p:spPr bwMode="auto">
          <a:xfrm>
            <a:off x="74676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84"/>
          <p:cNvCxnSpPr/>
          <p:nvPr/>
        </p:nvCxnSpPr>
        <p:spPr bwMode="auto">
          <a:xfrm>
            <a:off x="7467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p:cNvSpPr/>
          <p:nvPr/>
        </p:nvSpPr>
        <p:spPr bwMode="auto">
          <a:xfrm>
            <a:off x="76200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6" name="Gerade Verbindung 86"/>
          <p:cNvCxnSpPr/>
          <p:nvPr/>
        </p:nvCxnSpPr>
        <p:spPr bwMode="auto">
          <a:xfrm>
            <a:off x="7848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87"/>
          <p:cNvCxnSpPr/>
          <p:nvPr/>
        </p:nvCxnSpPr>
        <p:spPr bwMode="auto">
          <a:xfrm>
            <a:off x="74676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88"/>
          <p:cNvCxnSpPr/>
          <p:nvPr/>
        </p:nvCxnSpPr>
        <p:spPr bwMode="auto">
          <a:xfrm>
            <a:off x="7467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89"/>
          <p:cNvCxnSpPr/>
          <p:nvPr/>
        </p:nvCxnSpPr>
        <p:spPr bwMode="auto">
          <a:xfrm>
            <a:off x="7848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96"/>
          <p:cNvCxnSpPr/>
          <p:nvPr/>
        </p:nvCxnSpPr>
        <p:spPr bwMode="auto">
          <a:xfrm>
            <a:off x="4267200" y="4038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97"/>
          <p:cNvCxnSpPr/>
          <p:nvPr/>
        </p:nvCxnSpPr>
        <p:spPr bwMode="auto">
          <a:xfrm flipV="1">
            <a:off x="4648200" y="38862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98"/>
          <p:cNvCxnSpPr/>
          <p:nvPr/>
        </p:nvCxnSpPr>
        <p:spPr bwMode="auto">
          <a:xfrm>
            <a:off x="4876800" y="40386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99"/>
          <p:cNvCxnSpPr/>
          <p:nvPr/>
        </p:nvCxnSpPr>
        <p:spPr bwMode="auto">
          <a:xfrm>
            <a:off x="5105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100"/>
          <p:cNvCxnSpPr/>
          <p:nvPr/>
        </p:nvCxnSpPr>
        <p:spPr bwMode="auto">
          <a:xfrm>
            <a:off x="5105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44"/>
          <p:cNvSpPr/>
          <p:nvPr/>
        </p:nvSpPr>
        <p:spPr bwMode="auto">
          <a:xfrm>
            <a:off x="5257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102"/>
          <p:cNvCxnSpPr/>
          <p:nvPr/>
        </p:nvCxnSpPr>
        <p:spPr bwMode="auto">
          <a:xfrm>
            <a:off x="5486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103"/>
          <p:cNvCxnSpPr/>
          <p:nvPr/>
        </p:nvCxnSpPr>
        <p:spPr bwMode="auto">
          <a:xfrm>
            <a:off x="6248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104"/>
          <p:cNvCxnSpPr/>
          <p:nvPr/>
        </p:nvCxnSpPr>
        <p:spPr bwMode="auto">
          <a:xfrm>
            <a:off x="6248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105"/>
          <p:cNvCxnSpPr/>
          <p:nvPr/>
        </p:nvCxnSpPr>
        <p:spPr bwMode="auto">
          <a:xfrm>
            <a:off x="6629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06"/>
          <p:cNvCxnSpPr/>
          <p:nvPr/>
        </p:nvCxnSpPr>
        <p:spPr bwMode="auto">
          <a:xfrm>
            <a:off x="74676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07"/>
          <p:cNvCxnSpPr/>
          <p:nvPr/>
        </p:nvCxnSpPr>
        <p:spPr bwMode="auto">
          <a:xfrm>
            <a:off x="7467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08"/>
          <p:cNvCxnSpPr/>
          <p:nvPr/>
        </p:nvCxnSpPr>
        <p:spPr bwMode="auto">
          <a:xfrm>
            <a:off x="7848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hteck 52"/>
          <p:cNvSpPr/>
          <p:nvPr/>
        </p:nvSpPr>
        <p:spPr bwMode="auto">
          <a:xfrm>
            <a:off x="6400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6200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Rechteck 54"/>
          <p:cNvSpPr/>
          <p:nvPr/>
        </p:nvSpPr>
        <p:spPr bwMode="auto">
          <a:xfrm>
            <a:off x="5486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6" name="Gerade Verbindung 113"/>
          <p:cNvCxnSpPr/>
          <p:nvPr/>
        </p:nvCxnSpPr>
        <p:spPr bwMode="auto">
          <a:xfrm>
            <a:off x="5638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4348"/>
          <p:cNvCxnSpPr/>
          <p:nvPr/>
        </p:nvCxnSpPr>
        <p:spPr bwMode="auto">
          <a:xfrm flipH="1">
            <a:off x="5410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16"/>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hteck 58"/>
          <p:cNvSpPr/>
          <p:nvPr/>
        </p:nvSpPr>
        <p:spPr bwMode="auto">
          <a:xfrm>
            <a:off x="6629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118"/>
          <p:cNvCxnSpPr/>
          <p:nvPr/>
        </p:nvCxnSpPr>
        <p:spPr bwMode="auto">
          <a:xfrm>
            <a:off x="6781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19"/>
          <p:cNvCxnSpPr/>
          <p:nvPr/>
        </p:nvCxnSpPr>
        <p:spPr bwMode="auto">
          <a:xfrm flipH="1">
            <a:off x="6553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20"/>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78486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122"/>
          <p:cNvCxnSpPr/>
          <p:nvPr/>
        </p:nvCxnSpPr>
        <p:spPr bwMode="auto">
          <a:xfrm>
            <a:off x="80010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23"/>
          <p:cNvCxnSpPr/>
          <p:nvPr/>
        </p:nvCxnSpPr>
        <p:spPr bwMode="auto">
          <a:xfrm flipH="1">
            <a:off x="77724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Ellipse 65"/>
          <p:cNvSpPr/>
          <p:nvPr/>
        </p:nvSpPr>
        <p:spPr bwMode="auto">
          <a:xfrm>
            <a:off x="1066800" y="2438400"/>
            <a:ext cx="11430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68" name="Gerade Verbindung mit Pfeil 67"/>
          <p:cNvCxnSpPr/>
          <p:nvPr/>
        </p:nvCxnSpPr>
        <p:spPr bwMode="auto">
          <a:xfrm flipV="1">
            <a:off x="1676400" y="3810000"/>
            <a:ext cx="0" cy="16764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feld 68"/>
          <p:cNvSpPr txBox="1"/>
          <p:nvPr/>
        </p:nvSpPr>
        <p:spPr>
          <a:xfrm>
            <a:off x="1667584" y="5257800"/>
            <a:ext cx="543739" cy="276999"/>
          </a:xfrm>
          <a:prstGeom prst="rect">
            <a:avLst/>
          </a:prstGeom>
          <a:noFill/>
        </p:spPr>
        <p:txBody>
          <a:bodyPr wrap="none" rtlCol="0">
            <a:spAutoFit/>
          </a:bodyPr>
          <a:lstStyle/>
          <a:p>
            <a:r>
              <a:rPr lang="en-US" dirty="0" smtClean="0"/>
              <a:t>Fuse</a:t>
            </a:r>
            <a:endParaRPr lang="en-US" dirty="0"/>
          </a:p>
        </p:txBody>
      </p:sp>
      <p:sp>
        <p:nvSpPr>
          <p:cNvPr id="70" name="Rechteck 69"/>
          <p:cNvSpPr/>
          <p:nvPr/>
        </p:nvSpPr>
        <p:spPr bwMode="auto">
          <a:xfrm>
            <a:off x="6400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Rechteck 70"/>
          <p:cNvSpPr/>
          <p:nvPr/>
        </p:nvSpPr>
        <p:spPr bwMode="auto">
          <a:xfrm>
            <a:off x="76200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5" name="Gerade Verbindung 53"/>
          <p:cNvCxnSpPr/>
          <p:nvPr/>
        </p:nvCxnSpPr>
        <p:spPr bwMode="auto">
          <a:xfrm>
            <a:off x="4191000" y="2057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0301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2</a:t>
            </a:r>
            <a:br>
              <a:rPr lang="de-DE" altLang="de-DE" dirty="0" smtClean="0"/>
            </a:br>
            <a:r>
              <a:rPr lang="en-US" dirty="0" smtClean="0"/>
              <a:t>Erase </a:t>
            </a:r>
            <a:r>
              <a:rPr lang="en-US" dirty="0"/>
              <a:t>based on tunnel effect, program based on hot carriers injection</a:t>
            </a:r>
            <a:endParaRPr lang="de-DE"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110</a:t>
            </a:fld>
            <a:endParaRPr lang="de-DE" altLang="de-DE"/>
          </a:p>
        </p:txBody>
      </p:sp>
    </p:spTree>
    <p:extLst>
      <p:ext uri="{BB962C8B-B14F-4D97-AF65-F5344CB8AC3E}">
        <p14:creationId xmlns:p14="http://schemas.microsoft.com/office/powerpoint/2010/main" val="328190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111</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8784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Erase</a:t>
            </a:r>
            <a:r>
              <a:rPr lang="de-DE" b="1" dirty="0"/>
              <a:t> </a:t>
            </a:r>
            <a:r>
              <a:rPr lang="de-DE" b="1" dirty="0" err="1"/>
              <a:t>particular</a:t>
            </a:r>
            <a:r>
              <a:rPr lang="de-DE" b="1" dirty="0"/>
              <a:t> </a:t>
            </a:r>
            <a:r>
              <a:rPr lang="de-DE" b="1" dirty="0" err="1"/>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112</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1390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Erase</a:t>
            </a:r>
            <a:r>
              <a:rPr lang="de-DE" b="1" dirty="0"/>
              <a:t> </a:t>
            </a:r>
            <a:r>
              <a:rPr lang="de-DE" b="1" dirty="0" err="1"/>
              <a:t>particular</a:t>
            </a:r>
            <a:r>
              <a:rPr lang="de-DE" b="1" dirty="0"/>
              <a:t> </a:t>
            </a:r>
            <a:r>
              <a:rPr lang="de-DE" b="1" dirty="0" err="1"/>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113</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6198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114</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6337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115</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4" name="Gerade Verbindung 83"/>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697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116</a:t>
            </a:fld>
            <a:endParaRPr lang="de-DE" altLang="de-DE"/>
          </a:p>
        </p:txBody>
      </p:sp>
      <p:cxnSp>
        <p:nvCxnSpPr>
          <p:cNvPr id="82" name="Gerade Verbindung 81"/>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V="1">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897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117</a:t>
            </a:fld>
            <a:endParaRPr lang="de-DE" altLang="de-DE"/>
          </a:p>
        </p:txBody>
      </p:sp>
      <p:cxnSp>
        <p:nvCxnSpPr>
          <p:cNvPr id="82" name="Gerade Verbindung 81"/>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V="1">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mit Pfeil 7"/>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Abgerundetes Rechteck 83"/>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5" name="Gerade Verbindung 84"/>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6832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118</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4" name="Gerade Verbindung 83"/>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bgerundetes Rechteck 82"/>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2849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3</a:t>
            </a:r>
            <a:br>
              <a:rPr lang="de-DE" altLang="de-DE" dirty="0" smtClean="0"/>
            </a:br>
            <a:r>
              <a:rPr lang="de-DE" dirty="0"/>
              <a:t>1 Transistor 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119</a:t>
            </a:fld>
            <a:endParaRPr lang="de-DE" altLang="de-DE"/>
          </a:p>
        </p:txBody>
      </p:sp>
    </p:spTree>
    <p:extLst>
      <p:ext uri="{BB962C8B-B14F-4D97-AF65-F5344CB8AC3E}">
        <p14:creationId xmlns:p14="http://schemas.microsoft.com/office/powerpoint/2010/main" val="7010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SRAM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a:t>
            </a:fld>
            <a:endParaRPr lang="de-DE" altLang="de-DE"/>
          </a:p>
        </p:txBody>
      </p:sp>
    </p:spTree>
    <p:extLst>
      <p:ext uri="{BB962C8B-B14F-4D97-AF65-F5344CB8AC3E}">
        <p14:creationId xmlns:p14="http://schemas.microsoft.com/office/powerpoint/2010/main" val="82995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120</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47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121</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uppieren 81"/>
          <p:cNvGrpSpPr/>
          <p:nvPr/>
        </p:nvGrpSpPr>
        <p:grpSpPr>
          <a:xfrm>
            <a:off x="1981200" y="2133600"/>
            <a:ext cx="457200" cy="838200"/>
            <a:chOff x="1981200" y="2133600"/>
            <a:chExt cx="457200" cy="838200"/>
          </a:xfrm>
        </p:grpSpPr>
        <p:cxnSp>
          <p:nvCxnSpPr>
            <p:cNvPr id="89" name="Gerade Verbindung 88"/>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9" name="Gruppieren 98"/>
          <p:cNvGrpSpPr/>
          <p:nvPr/>
        </p:nvGrpSpPr>
        <p:grpSpPr>
          <a:xfrm>
            <a:off x="3505200" y="2133600"/>
            <a:ext cx="457200" cy="838200"/>
            <a:chOff x="1981200" y="2133600"/>
            <a:chExt cx="457200" cy="838200"/>
          </a:xfrm>
        </p:grpSpPr>
        <p:cxnSp>
          <p:nvCxnSpPr>
            <p:cNvPr id="102" name="Gerade Verbindung 101"/>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7" name="Gruppieren 116"/>
          <p:cNvGrpSpPr/>
          <p:nvPr/>
        </p:nvGrpSpPr>
        <p:grpSpPr>
          <a:xfrm>
            <a:off x="3505200" y="4343400"/>
            <a:ext cx="457200" cy="838200"/>
            <a:chOff x="1981200" y="2133600"/>
            <a:chExt cx="457200" cy="838200"/>
          </a:xfrm>
        </p:grpSpPr>
        <p:cxnSp>
          <p:nvCxnSpPr>
            <p:cNvPr id="118" name="Gerade Verbindung 117"/>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 name="Gruppieren 123"/>
          <p:cNvGrpSpPr/>
          <p:nvPr/>
        </p:nvGrpSpPr>
        <p:grpSpPr>
          <a:xfrm>
            <a:off x="1981200" y="4343400"/>
            <a:ext cx="457200" cy="838200"/>
            <a:chOff x="1981200" y="2133600"/>
            <a:chExt cx="457200" cy="838200"/>
          </a:xfrm>
        </p:grpSpPr>
        <p:cxnSp>
          <p:nvCxnSpPr>
            <p:cNvPr id="125" name="Gerade Verbindung 124"/>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8467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122</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uppieren 81"/>
          <p:cNvGrpSpPr/>
          <p:nvPr/>
        </p:nvGrpSpPr>
        <p:grpSpPr>
          <a:xfrm>
            <a:off x="1981200" y="2133600"/>
            <a:ext cx="457200" cy="838200"/>
            <a:chOff x="1981200" y="2133600"/>
            <a:chExt cx="457200" cy="838200"/>
          </a:xfrm>
        </p:grpSpPr>
        <p:cxnSp>
          <p:nvCxnSpPr>
            <p:cNvPr id="89" name="Gerade Verbindung 88"/>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9" name="Gruppieren 98"/>
          <p:cNvGrpSpPr/>
          <p:nvPr/>
        </p:nvGrpSpPr>
        <p:grpSpPr>
          <a:xfrm>
            <a:off x="3505200" y="2133600"/>
            <a:ext cx="457200" cy="838200"/>
            <a:chOff x="1981200" y="2133600"/>
            <a:chExt cx="457200" cy="838200"/>
          </a:xfrm>
        </p:grpSpPr>
        <p:cxnSp>
          <p:nvCxnSpPr>
            <p:cNvPr id="102" name="Gerade Verbindung 101"/>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7" name="Gruppieren 116"/>
          <p:cNvGrpSpPr/>
          <p:nvPr/>
        </p:nvGrpSpPr>
        <p:grpSpPr>
          <a:xfrm>
            <a:off x="3505200" y="4343400"/>
            <a:ext cx="457200" cy="838200"/>
            <a:chOff x="1981200" y="2133600"/>
            <a:chExt cx="457200" cy="838200"/>
          </a:xfrm>
        </p:grpSpPr>
        <p:cxnSp>
          <p:nvCxnSpPr>
            <p:cNvPr id="118" name="Gerade Verbindung 117"/>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 name="Gruppieren 123"/>
          <p:cNvGrpSpPr/>
          <p:nvPr/>
        </p:nvGrpSpPr>
        <p:grpSpPr>
          <a:xfrm>
            <a:off x="1981200" y="4343400"/>
            <a:ext cx="457200" cy="838200"/>
            <a:chOff x="1981200" y="2133600"/>
            <a:chExt cx="457200" cy="838200"/>
          </a:xfrm>
        </p:grpSpPr>
        <p:cxnSp>
          <p:nvCxnSpPr>
            <p:cNvPr id="125" name="Gerade Verbindung 124"/>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5866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123</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6759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124</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743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125</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mit Pfeil 82"/>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3"/>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339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126</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mit Pfeil 82"/>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3"/>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Abgerundetes Rechteck 8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9" name="Gerade Verbindung 88"/>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609600" y="2895600"/>
            <a:ext cx="6172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9264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127</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bgerundetes Rechteck 72"/>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4860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FLASH Speicher</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128</a:t>
            </a:fld>
            <a:endParaRPr lang="de-DE" altLang="de-DE"/>
          </a:p>
        </p:txBody>
      </p:sp>
    </p:spTree>
    <p:extLst>
      <p:ext uri="{BB962C8B-B14F-4D97-AF65-F5344CB8AC3E}">
        <p14:creationId xmlns:p14="http://schemas.microsoft.com/office/powerpoint/2010/main" val="52792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Flash (http://de.slideshare.net/ruchiusha/07flash-memory-technology)</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129</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8761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679450"/>
          </a:xfrm>
        </p:spPr>
        <p:txBody>
          <a:bodyPr/>
          <a:lstStyle/>
          <a:p>
            <a:r>
              <a:rPr lang="de-DE" dirty="0" smtClean="0"/>
              <a:t>Statische Speicherzellen</a:t>
            </a:r>
          </a:p>
          <a:p>
            <a:r>
              <a:rPr lang="de-DE" dirty="0"/>
              <a:t>Wenn </a:t>
            </a:r>
            <a:r>
              <a:rPr lang="de-DE" dirty="0" smtClean="0"/>
              <a:t>wir den Ausgang </a:t>
            </a:r>
            <a:r>
              <a:rPr lang="de-DE" dirty="0"/>
              <a:t>des zweiten Inverters mit dem Eingang des ersten </a:t>
            </a:r>
            <a:r>
              <a:rPr lang="de-DE" dirty="0" smtClean="0"/>
              <a:t>verbinden</a:t>
            </a:r>
            <a:r>
              <a:rPr lang="de-DE" dirty="0"/>
              <a:t>, haben wir </a:t>
            </a:r>
            <a:r>
              <a:rPr lang="de-DE" dirty="0" smtClean="0"/>
              <a:t>Vin </a:t>
            </a:r>
            <a:r>
              <a:rPr lang="de-DE" dirty="0"/>
              <a:t>= </a:t>
            </a:r>
            <a:r>
              <a:rPr lang="de-DE" dirty="0" err="1"/>
              <a:t>Vout</a:t>
            </a:r>
            <a:r>
              <a:rPr lang="de-DE" dirty="0" smtClean="0"/>
              <a:t>.</a:t>
            </a:r>
          </a:p>
          <a:p>
            <a:r>
              <a:rPr lang="de-DE" dirty="0"/>
              <a:t>Der Zustand der Schaltung </a:t>
            </a:r>
            <a:r>
              <a:rPr lang="de-DE" dirty="0" smtClean="0"/>
              <a:t>liegt im </a:t>
            </a:r>
            <a:r>
              <a:rPr lang="de-DE" dirty="0"/>
              <a:t>Schnittpunkt der Kennlinie </a:t>
            </a:r>
            <a:r>
              <a:rPr lang="de-DE" dirty="0" err="1"/>
              <a:t>Vout</a:t>
            </a:r>
            <a:r>
              <a:rPr lang="de-DE" dirty="0"/>
              <a:t> = f(Vin) und der </a:t>
            </a:r>
            <a:r>
              <a:rPr lang="de-DE" dirty="0" smtClean="0"/>
              <a:t>Gerade </a:t>
            </a:r>
            <a:r>
              <a:rPr lang="de-DE" dirty="0" err="1"/>
              <a:t>Vout</a:t>
            </a:r>
            <a:r>
              <a:rPr lang="de-DE" dirty="0"/>
              <a:t> = Vin.</a:t>
            </a:r>
          </a:p>
          <a:p>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a:t>
            </a:fld>
            <a:endParaRPr lang="de-DE" altLang="de-DE"/>
          </a:p>
        </p:txBody>
      </p:sp>
      <p:cxnSp>
        <p:nvCxnSpPr>
          <p:cNvPr id="46" name="Gerade Verbindung 45"/>
          <p:cNvCxnSpPr/>
          <p:nvPr/>
        </p:nvCxnSpPr>
        <p:spPr bwMode="auto">
          <a:xfrm>
            <a:off x="2209800" y="3352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Ellipse 46"/>
          <p:cNvSpPr/>
          <p:nvPr/>
        </p:nvSpPr>
        <p:spPr bwMode="auto">
          <a:xfrm>
            <a:off x="2209800" y="3200400"/>
            <a:ext cx="304800" cy="3048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Gleichschenkliges Dreieck 47"/>
          <p:cNvSpPr/>
          <p:nvPr/>
        </p:nvSpPr>
        <p:spPr bwMode="auto">
          <a:xfrm rot="5400000">
            <a:off x="1222248" y="2892552"/>
            <a:ext cx="1060704" cy="9144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609600" y="33528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4114800" y="3352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Ellipse 51"/>
          <p:cNvSpPr/>
          <p:nvPr/>
        </p:nvSpPr>
        <p:spPr bwMode="auto">
          <a:xfrm>
            <a:off x="4114800" y="3200400"/>
            <a:ext cx="304800" cy="3048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Gleichschenkliges Dreieck 52"/>
          <p:cNvSpPr/>
          <p:nvPr/>
        </p:nvSpPr>
        <p:spPr bwMode="auto">
          <a:xfrm rot="5400000">
            <a:off x="3127248" y="2892552"/>
            <a:ext cx="1060704" cy="9144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4" name="Gerade Verbindung 53"/>
          <p:cNvCxnSpPr/>
          <p:nvPr/>
        </p:nvCxnSpPr>
        <p:spPr bwMode="auto">
          <a:xfrm>
            <a:off x="2514600" y="33528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a:off x="5562600" y="5105400"/>
            <a:ext cx="3048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5562600" y="2667000"/>
            <a:ext cx="0" cy="2438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5334000" y="5105400"/>
            <a:ext cx="990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6477000" y="33528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flipV="1">
            <a:off x="5562600" y="2895600"/>
            <a:ext cx="2209800" cy="2209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5562600" y="33528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rot="5400000">
            <a:off x="6438900" y="42291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Bogen 17"/>
          <p:cNvSpPr/>
          <p:nvPr/>
        </p:nvSpPr>
        <p:spPr bwMode="auto">
          <a:xfrm flipH="1">
            <a:off x="6400800" y="3352800"/>
            <a:ext cx="152400" cy="1752600"/>
          </a:xfrm>
          <a:prstGeom prst="arc">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Bogen 71"/>
          <p:cNvSpPr/>
          <p:nvPr/>
        </p:nvSpPr>
        <p:spPr bwMode="auto">
          <a:xfrm flipV="1">
            <a:off x="6248400" y="3352800"/>
            <a:ext cx="152400" cy="1752600"/>
          </a:xfrm>
          <a:prstGeom prst="arc">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Textfeld 18"/>
          <p:cNvSpPr txBox="1"/>
          <p:nvPr/>
        </p:nvSpPr>
        <p:spPr>
          <a:xfrm>
            <a:off x="576604" y="3048000"/>
            <a:ext cx="403124" cy="276999"/>
          </a:xfrm>
          <a:prstGeom prst="rect">
            <a:avLst/>
          </a:prstGeom>
          <a:noFill/>
        </p:spPr>
        <p:txBody>
          <a:bodyPr wrap="none" rtlCol="0">
            <a:spAutoFit/>
          </a:bodyPr>
          <a:lstStyle/>
          <a:p>
            <a:r>
              <a:rPr lang="de-DE" dirty="0" smtClean="0"/>
              <a:t>Vin</a:t>
            </a:r>
            <a:endParaRPr lang="de-DE" dirty="0"/>
          </a:p>
        </p:txBody>
      </p:sp>
      <p:sp>
        <p:nvSpPr>
          <p:cNvPr id="74" name="Textfeld 73"/>
          <p:cNvSpPr txBox="1"/>
          <p:nvPr/>
        </p:nvSpPr>
        <p:spPr>
          <a:xfrm>
            <a:off x="4451366" y="3048000"/>
            <a:ext cx="491994" cy="276999"/>
          </a:xfrm>
          <a:prstGeom prst="rect">
            <a:avLst/>
          </a:prstGeom>
          <a:noFill/>
        </p:spPr>
        <p:txBody>
          <a:bodyPr wrap="none" rtlCol="0">
            <a:spAutoFit/>
          </a:bodyPr>
          <a:lstStyle/>
          <a:p>
            <a:r>
              <a:rPr lang="de-DE" dirty="0" err="1" smtClean="0"/>
              <a:t>Vout</a:t>
            </a:r>
            <a:endParaRPr lang="de-DE" dirty="0"/>
          </a:p>
        </p:txBody>
      </p:sp>
      <p:sp>
        <p:nvSpPr>
          <p:cNvPr id="75" name="Textfeld 74"/>
          <p:cNvSpPr txBox="1"/>
          <p:nvPr/>
        </p:nvSpPr>
        <p:spPr>
          <a:xfrm>
            <a:off x="8077200" y="5105400"/>
            <a:ext cx="403124" cy="276999"/>
          </a:xfrm>
          <a:prstGeom prst="rect">
            <a:avLst/>
          </a:prstGeom>
          <a:noFill/>
        </p:spPr>
        <p:txBody>
          <a:bodyPr wrap="none" rtlCol="0">
            <a:spAutoFit/>
          </a:bodyPr>
          <a:lstStyle/>
          <a:p>
            <a:r>
              <a:rPr lang="de-DE" dirty="0" smtClean="0"/>
              <a:t>Vin</a:t>
            </a:r>
            <a:endParaRPr lang="de-DE" dirty="0"/>
          </a:p>
        </p:txBody>
      </p:sp>
      <p:sp>
        <p:nvSpPr>
          <p:cNvPr id="76" name="Textfeld 75"/>
          <p:cNvSpPr txBox="1"/>
          <p:nvPr/>
        </p:nvSpPr>
        <p:spPr>
          <a:xfrm>
            <a:off x="5105400" y="2743200"/>
            <a:ext cx="491994" cy="276999"/>
          </a:xfrm>
          <a:prstGeom prst="rect">
            <a:avLst/>
          </a:prstGeom>
          <a:noFill/>
        </p:spPr>
        <p:txBody>
          <a:bodyPr wrap="none" rtlCol="0">
            <a:spAutoFit/>
          </a:bodyPr>
          <a:lstStyle/>
          <a:p>
            <a:r>
              <a:rPr lang="de-DE" dirty="0" err="1" smtClean="0"/>
              <a:t>Vout</a:t>
            </a:r>
            <a:endParaRPr lang="de-DE" dirty="0"/>
          </a:p>
        </p:txBody>
      </p:sp>
      <p:sp>
        <p:nvSpPr>
          <p:cNvPr id="4" name="Freihandform 3"/>
          <p:cNvSpPr/>
          <p:nvPr/>
        </p:nvSpPr>
        <p:spPr bwMode="auto">
          <a:xfrm>
            <a:off x="533401" y="3352800"/>
            <a:ext cx="4463148" cy="1162289"/>
          </a:xfrm>
          <a:custGeom>
            <a:avLst/>
            <a:gdLst>
              <a:gd name="connsiteX0" fmla="*/ 4010301 w 4335261"/>
              <a:gd name="connsiteY0" fmla="*/ 0 h 1138146"/>
              <a:gd name="connsiteX1" fmla="*/ 4001248 w 4335261"/>
              <a:gd name="connsiteY1" fmla="*/ 832918 h 1138146"/>
              <a:gd name="connsiteX2" fmla="*/ 560931 w 4335261"/>
              <a:gd name="connsiteY2" fmla="*/ 1095469 h 1138146"/>
              <a:gd name="connsiteX3" fmla="*/ 44883 w 4335261"/>
              <a:gd name="connsiteY3" fmla="*/ 18107 h 1138146"/>
            </a:gdLst>
            <a:ahLst/>
            <a:cxnLst>
              <a:cxn ang="0">
                <a:pos x="connsiteX0" y="connsiteY0"/>
              </a:cxn>
              <a:cxn ang="0">
                <a:pos x="connsiteX1" y="connsiteY1"/>
              </a:cxn>
              <a:cxn ang="0">
                <a:pos x="connsiteX2" y="connsiteY2"/>
              </a:cxn>
              <a:cxn ang="0">
                <a:pos x="connsiteX3" y="connsiteY3"/>
              </a:cxn>
            </a:cxnLst>
            <a:rect l="l" t="t" r="r" b="b"/>
            <a:pathLst>
              <a:path w="4335261" h="1138146">
                <a:moveTo>
                  <a:pt x="4010301" y="0"/>
                </a:moveTo>
                <a:cubicBezTo>
                  <a:pt x="4293222" y="325170"/>
                  <a:pt x="4576143" y="650340"/>
                  <a:pt x="4001248" y="832918"/>
                </a:cubicBezTo>
                <a:cubicBezTo>
                  <a:pt x="3426353" y="1015496"/>
                  <a:pt x="1220325" y="1231271"/>
                  <a:pt x="560931" y="1095469"/>
                </a:cubicBezTo>
                <a:cubicBezTo>
                  <a:pt x="-98463" y="959667"/>
                  <a:pt x="-26790" y="488887"/>
                  <a:pt x="44883" y="18107"/>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Textfeld 26"/>
          <p:cNvSpPr txBox="1"/>
          <p:nvPr/>
        </p:nvSpPr>
        <p:spPr>
          <a:xfrm>
            <a:off x="5560888" y="4495800"/>
            <a:ext cx="800219" cy="276999"/>
          </a:xfrm>
          <a:prstGeom prst="rect">
            <a:avLst/>
          </a:prstGeom>
          <a:noFill/>
        </p:spPr>
        <p:txBody>
          <a:bodyPr wrap="none" rtlCol="0">
            <a:spAutoFit/>
          </a:bodyPr>
          <a:lstStyle/>
          <a:p>
            <a:r>
              <a:rPr lang="de-DE" dirty="0" smtClean="0"/>
              <a:t>Vin=</a:t>
            </a:r>
            <a:r>
              <a:rPr lang="de-DE" dirty="0" err="1" smtClean="0"/>
              <a:t>Vout</a:t>
            </a:r>
            <a:endParaRPr lang="de-DE" dirty="0"/>
          </a:p>
        </p:txBody>
      </p:sp>
      <p:sp>
        <p:nvSpPr>
          <p:cNvPr id="13" name="Ellipse 12"/>
          <p:cNvSpPr/>
          <p:nvPr/>
        </p:nvSpPr>
        <p:spPr bwMode="auto">
          <a:xfrm>
            <a:off x="7239000" y="3276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Ellipse 33"/>
          <p:cNvSpPr/>
          <p:nvPr/>
        </p:nvSpPr>
        <p:spPr bwMode="auto">
          <a:xfrm>
            <a:off x="6324600" y="4191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a:off x="5486400" y="5029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 name="Gerade Verbindung mit Pfeil 15"/>
          <p:cNvCxnSpPr/>
          <p:nvPr/>
        </p:nvCxnSpPr>
        <p:spPr bwMode="auto">
          <a:xfrm flipV="1">
            <a:off x="5562600" y="5334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4648200" y="5486400"/>
            <a:ext cx="928459" cy="276999"/>
          </a:xfrm>
          <a:prstGeom prst="rect">
            <a:avLst/>
          </a:prstGeom>
          <a:noFill/>
        </p:spPr>
        <p:txBody>
          <a:bodyPr wrap="none" rtlCol="0">
            <a:spAutoFit/>
          </a:bodyPr>
          <a:lstStyle/>
          <a:p>
            <a:r>
              <a:rPr lang="de-DE" dirty="0" err="1" smtClean="0"/>
              <a:t>Vout</a:t>
            </a:r>
            <a:r>
              <a:rPr lang="de-DE" dirty="0" smtClean="0"/>
              <a:t>/Vin=0</a:t>
            </a:r>
            <a:endParaRPr lang="de-DE" dirty="0"/>
          </a:p>
        </p:txBody>
      </p:sp>
      <p:sp>
        <p:nvSpPr>
          <p:cNvPr id="39" name="Textfeld 38"/>
          <p:cNvSpPr txBox="1"/>
          <p:nvPr/>
        </p:nvSpPr>
        <p:spPr>
          <a:xfrm>
            <a:off x="7484341" y="3048000"/>
            <a:ext cx="1354859" cy="276999"/>
          </a:xfrm>
          <a:prstGeom prst="rect">
            <a:avLst/>
          </a:prstGeom>
          <a:noFill/>
        </p:spPr>
        <p:txBody>
          <a:bodyPr wrap="none" rtlCol="0">
            <a:spAutoFit/>
          </a:bodyPr>
          <a:lstStyle/>
          <a:p>
            <a:r>
              <a:rPr lang="de-DE" dirty="0" err="1" smtClean="0"/>
              <a:t>Vout</a:t>
            </a:r>
            <a:r>
              <a:rPr lang="de-DE" dirty="0" smtClean="0"/>
              <a:t>/Vin=1(VDD)</a:t>
            </a:r>
            <a:endParaRPr lang="de-DE" dirty="0"/>
          </a:p>
        </p:txBody>
      </p:sp>
      <p:sp>
        <p:nvSpPr>
          <p:cNvPr id="40" name="Textfeld 39"/>
          <p:cNvSpPr txBox="1"/>
          <p:nvPr/>
        </p:nvSpPr>
        <p:spPr>
          <a:xfrm>
            <a:off x="6553200" y="4267200"/>
            <a:ext cx="1346844" cy="276999"/>
          </a:xfrm>
          <a:prstGeom prst="rect">
            <a:avLst/>
          </a:prstGeom>
          <a:noFill/>
        </p:spPr>
        <p:txBody>
          <a:bodyPr wrap="none" rtlCol="0">
            <a:spAutoFit/>
          </a:bodyPr>
          <a:lstStyle/>
          <a:p>
            <a:r>
              <a:rPr lang="de-DE" dirty="0" err="1" smtClean="0"/>
              <a:t>Vout</a:t>
            </a:r>
            <a:r>
              <a:rPr lang="de-DE" dirty="0" smtClean="0"/>
              <a:t>/</a:t>
            </a:r>
            <a:r>
              <a:rPr lang="de-DE" dirty="0" err="1" smtClean="0"/>
              <a:t>Vin~VDD</a:t>
            </a:r>
            <a:r>
              <a:rPr lang="de-DE" dirty="0" smtClean="0"/>
              <a:t>/2</a:t>
            </a:r>
            <a:endParaRPr lang="de-DE" dirty="0"/>
          </a:p>
        </p:txBody>
      </p:sp>
      <p:cxnSp>
        <p:nvCxnSpPr>
          <p:cNvPr id="41" name="Gerade Verbindung mit Pfeil 40"/>
          <p:cNvCxnSpPr/>
          <p:nvPr/>
        </p:nvCxnSpPr>
        <p:spPr bwMode="auto">
          <a:xfrm rot="16200000" flipV="1">
            <a:off x="6781800" y="40386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760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130</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2098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1910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990600" y="609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838200" y="5943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Abgerundetes Rechteck 145"/>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268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131</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2098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1910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990600" y="609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838200" y="5943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4495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819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981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4191000" y="2819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4191000" y="1981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4191000" y="4495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mit Pfeil 16"/>
          <p:cNvCxnSpPr/>
          <p:nvPr/>
        </p:nvCxnSpPr>
        <p:spPr bwMode="auto">
          <a:xfrm>
            <a:off x="4267200" y="3124200"/>
            <a:ext cx="0" cy="1676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feld 18"/>
          <p:cNvSpPr txBox="1"/>
          <p:nvPr/>
        </p:nvSpPr>
        <p:spPr>
          <a:xfrm>
            <a:off x="4605753" y="5029200"/>
            <a:ext cx="269626" cy="276999"/>
          </a:xfrm>
          <a:prstGeom prst="rect">
            <a:avLst/>
          </a:prstGeom>
          <a:noFill/>
        </p:spPr>
        <p:txBody>
          <a:bodyPr wrap="none" rtlCol="0">
            <a:spAutoFit/>
          </a:bodyPr>
          <a:lstStyle/>
          <a:p>
            <a:r>
              <a:rPr lang="de-DE" dirty="0" smtClean="0"/>
              <a:t>0</a:t>
            </a:r>
            <a:endParaRPr lang="de-DE" dirty="0"/>
          </a:p>
        </p:txBody>
      </p:sp>
      <p:sp>
        <p:nvSpPr>
          <p:cNvPr id="151" name="Textfeld 150"/>
          <p:cNvSpPr txBox="1"/>
          <p:nvPr/>
        </p:nvSpPr>
        <p:spPr>
          <a:xfrm>
            <a:off x="2590800" y="5029200"/>
            <a:ext cx="269626" cy="276999"/>
          </a:xfrm>
          <a:prstGeom prst="rect">
            <a:avLst/>
          </a:prstGeom>
          <a:noFill/>
        </p:spPr>
        <p:txBody>
          <a:bodyPr wrap="none" rtlCol="0">
            <a:spAutoFit/>
          </a:bodyPr>
          <a:lstStyle/>
          <a:p>
            <a:r>
              <a:rPr lang="de-DE" dirty="0" smtClean="0"/>
              <a:t>1</a:t>
            </a:r>
            <a:endParaRPr lang="de-DE" dirty="0"/>
          </a:p>
        </p:txBody>
      </p:sp>
    </p:spTree>
    <p:extLst>
      <p:ext uri="{BB962C8B-B14F-4D97-AF65-F5344CB8AC3E}">
        <p14:creationId xmlns:p14="http://schemas.microsoft.com/office/powerpoint/2010/main" val="394212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132</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9" name="Abgerundetes Rechteck 108"/>
          <p:cNvSpPr/>
          <p:nvPr/>
        </p:nvSpPr>
        <p:spPr bwMode="auto">
          <a:xfrm>
            <a:off x="18288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1" name="Abgerundetes Rechteck 11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Abgerundetes Rechteck 111"/>
          <p:cNvSpPr/>
          <p:nvPr/>
        </p:nvSpPr>
        <p:spPr bwMode="auto">
          <a:xfrm>
            <a:off x="18288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Abgerundetes Rechteck 145"/>
          <p:cNvSpPr/>
          <p:nvPr/>
        </p:nvSpPr>
        <p:spPr bwMode="auto">
          <a:xfrm>
            <a:off x="38100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Abgerundetes Rechteck 146"/>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8" name="Abgerundetes Rechteck 147"/>
          <p:cNvSpPr/>
          <p:nvPr/>
        </p:nvSpPr>
        <p:spPr bwMode="auto">
          <a:xfrm>
            <a:off x="38100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9" name="Abgerundetes Rechteck 148"/>
          <p:cNvSpPr/>
          <p:nvPr/>
        </p:nvSpPr>
        <p:spPr bwMode="auto">
          <a:xfrm>
            <a:off x="38100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94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133</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9" name="Abgerundetes Rechteck 108"/>
          <p:cNvSpPr/>
          <p:nvPr/>
        </p:nvSpPr>
        <p:spPr bwMode="auto">
          <a:xfrm>
            <a:off x="18288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1" name="Abgerundetes Rechteck 11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Abgerundetes Rechteck 111"/>
          <p:cNvSpPr/>
          <p:nvPr/>
        </p:nvSpPr>
        <p:spPr bwMode="auto">
          <a:xfrm>
            <a:off x="18288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Abgerundetes Rechteck 145"/>
          <p:cNvSpPr/>
          <p:nvPr/>
        </p:nvSpPr>
        <p:spPr bwMode="auto">
          <a:xfrm>
            <a:off x="38100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Abgerundetes Rechteck 146"/>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8" name="Abgerundetes Rechteck 147"/>
          <p:cNvSpPr/>
          <p:nvPr/>
        </p:nvSpPr>
        <p:spPr bwMode="auto">
          <a:xfrm>
            <a:off x="38100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9" name="Abgerundetes Rechteck 148"/>
          <p:cNvSpPr/>
          <p:nvPr/>
        </p:nvSpPr>
        <p:spPr bwMode="auto">
          <a:xfrm>
            <a:off x="38100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2192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1219200" y="3429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1219200" y="4267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uppieren 20"/>
          <p:cNvGrpSpPr/>
          <p:nvPr/>
        </p:nvGrpSpPr>
        <p:grpSpPr>
          <a:xfrm>
            <a:off x="762000" y="2133600"/>
            <a:ext cx="5029200" cy="2895600"/>
            <a:chOff x="762000" y="2133600"/>
            <a:chExt cx="5029200" cy="2895600"/>
          </a:xfrm>
        </p:grpSpPr>
        <p:cxnSp>
          <p:nvCxnSpPr>
            <p:cNvPr id="12" name="Gerade Verbindung 11"/>
            <p:cNvCxnSpPr/>
            <p:nvPr/>
          </p:nvCxnSpPr>
          <p:spPr bwMode="auto">
            <a:xfrm>
              <a:off x="20574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40386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20574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40386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0574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40386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0574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40386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43434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23622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a:off x="762000" y="2133600"/>
              <a:ext cx="50292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5395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134</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2192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1219200" y="3429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1219200" y="4267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uppieren 20"/>
          <p:cNvGrpSpPr/>
          <p:nvPr/>
        </p:nvGrpSpPr>
        <p:grpSpPr>
          <a:xfrm>
            <a:off x="762000" y="2133600"/>
            <a:ext cx="5029200" cy="2895600"/>
            <a:chOff x="762000" y="2133600"/>
            <a:chExt cx="5029200" cy="2895600"/>
          </a:xfrm>
        </p:grpSpPr>
        <p:cxnSp>
          <p:nvCxnSpPr>
            <p:cNvPr id="12" name="Gerade Verbindung 11"/>
            <p:cNvCxnSpPr/>
            <p:nvPr/>
          </p:nvCxnSpPr>
          <p:spPr bwMode="auto">
            <a:xfrm>
              <a:off x="20574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40386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20574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40386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0574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40386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0574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40386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43434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23622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a:off x="762000" y="2133600"/>
              <a:ext cx="50292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1" name="Abgerundetes Rechteck 16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2" name="Abgerundetes Rechteck 16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9062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135</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51" name="Abgerundetes Rechteck 15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2" name="Abgerundetes Rechteck 15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857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136</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 name="Abgerundetes Rechteck 3"/>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9" name="Gerade Verbindung 108"/>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227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137</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09" name="Abgerundetes Rechteck 108"/>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flipH="1">
            <a:off x="4419600" y="640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3716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2209800" y="9906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990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590800" y="838200"/>
            <a:ext cx="0" cy="5562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4361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138</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09" name="Abgerundetes Rechteck 108"/>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flipH="1">
            <a:off x="4419600" y="640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bgerundetes Rechteck 11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8783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139</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 name="Abgerundetes Rechteck 3"/>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9" name="Gerade Verbindung 108"/>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Abgerundetes Rechteck 110"/>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6398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uppieren 19"/>
          <p:cNvGrpSpPr/>
          <p:nvPr/>
        </p:nvGrpSpPr>
        <p:grpSpPr>
          <a:xfrm>
            <a:off x="4419600" y="2971800"/>
            <a:ext cx="1828800" cy="2590800"/>
            <a:chOff x="4419600" y="2971800"/>
            <a:chExt cx="1828800" cy="2590800"/>
          </a:xfrm>
        </p:grpSpPr>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9" name="Gruppieren 128"/>
          <p:cNvGrpSpPr/>
          <p:nvPr/>
        </p:nvGrpSpPr>
        <p:grpSpPr>
          <a:xfrm flipH="1">
            <a:off x="1981200" y="2971800"/>
            <a:ext cx="1828800" cy="2590800"/>
            <a:chOff x="4419600" y="2971800"/>
            <a:chExt cx="1828800" cy="2590800"/>
          </a:xfrm>
        </p:grpSpPr>
        <p:cxnSp>
          <p:nvCxnSpPr>
            <p:cNvPr id="130" name="Gerade Verbindung 129"/>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5400000">
              <a:off x="5334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838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5078313"/>
          </a:xfrm>
          <a:prstGeom prst="rect">
            <a:avLst/>
          </a:prstGeom>
          <a:noFill/>
        </p:spPr>
        <p:txBody>
          <a:bodyPr wrap="square" rtlCol="0">
            <a:spAutoFit/>
          </a:bodyPr>
          <a:lstStyle/>
          <a:p>
            <a:pPr algn="l"/>
            <a:r>
              <a:rPr lang="en-US" dirty="0"/>
              <a:t>Flash is a very popular term when it comes to storage </a:t>
            </a:r>
            <a:r>
              <a:rPr lang="en-US" dirty="0">
                <a:hlinkClick r:id="rId3" tooltip="MEDIA VS MEDIUM"/>
              </a:rPr>
              <a:t>media</a:t>
            </a:r>
            <a:r>
              <a:rPr lang="en-US" dirty="0"/>
              <a:t> as it is used by portable devices like phones, tablets, and media players. </a:t>
            </a:r>
            <a:r>
              <a:rPr lang="en-US" b="1" dirty="0"/>
              <a:t>Flash actually is an offspring of EEPROM</a:t>
            </a:r>
            <a:r>
              <a:rPr lang="en-US" dirty="0"/>
              <a:t>, which stands for Electrically Erasable Programmable Read-Only Memory. </a:t>
            </a:r>
            <a:r>
              <a:rPr lang="en-US" dirty="0">
                <a:solidFill>
                  <a:srgbClr val="FF0000"/>
                </a:solidFill>
              </a:rPr>
              <a:t>The main difference between EEPROM and Flash is the type of logic gates that they use. While EEPROM uses the faster NOR (a combination of Not and OR), Flash uses the slower NAND (Not and AND) type.</a:t>
            </a:r>
            <a:r>
              <a:rPr lang="en-US" dirty="0"/>
              <a:t> The NOR type is a lot faster than the NAND type but there is the matter of affordability as the former is significantly more expensive than the NAND type</a:t>
            </a:r>
            <a:r>
              <a:rPr lang="en-US" dirty="0" smtClean="0"/>
              <a:t>.</a:t>
            </a:r>
            <a:endParaRPr lang="en-US" dirty="0"/>
          </a:p>
          <a:p>
            <a:pPr algn="l"/>
            <a:r>
              <a:rPr lang="en-US" dirty="0"/>
              <a:t>Another advantage of EEPROM over Flash is in how you can access and erase the stored data. </a:t>
            </a:r>
            <a:r>
              <a:rPr lang="en-US" b="1" dirty="0"/>
              <a:t>EEPROM can access and erase the data byte-wise or a byte at a time. In comparison, Flash can only do so block-wise. </a:t>
            </a:r>
            <a:r>
              <a:rPr lang="en-US" dirty="0"/>
              <a:t>In order to simplify the whole thing, individual bytes are grouped into a smaller number of blocks, which can have thousands of bytes in each block. This is a bit problematic when you only want to read or write to a single byte at a time; which is what’s typically needed in executing the code of a program. This is a reason why </a:t>
            </a:r>
            <a:r>
              <a:rPr lang="en-US" b="1" dirty="0"/>
              <a:t>Flash cannot be used in electronic circuits that require byte-wise access to data</a:t>
            </a:r>
            <a:r>
              <a:rPr lang="en-US" dirty="0"/>
              <a:t>. Data in Flash can also be executed, but it needs to be read as a whole and loaded into RAM beforehand. </a:t>
            </a:r>
            <a:endParaRPr lang="en-US" dirty="0" smtClean="0"/>
          </a:p>
          <a:p>
            <a:pPr algn="l"/>
            <a:r>
              <a:rPr lang="en-US" dirty="0"/>
              <a:t>EEPROM was designed to be read a lot more than it is written. This is in-line with programming for electronic circuits where you write to the chip a number of times while </a:t>
            </a:r>
            <a:r>
              <a:rPr lang="en-US" dirty="0">
                <a:hlinkClick r:id="rId4" tooltip="TESTING VS QUALITY ASSURANCE"/>
              </a:rPr>
              <a:t>testing</a:t>
            </a:r>
            <a:r>
              <a:rPr lang="en-US" dirty="0"/>
              <a:t> the program. Then, it is stored for good, only to be read every time the data is needed. This is not very suitable for storage media where data is routinely written and read</a:t>
            </a:r>
            <a:r>
              <a:rPr lang="en-US" dirty="0" smtClean="0"/>
              <a:t>.</a:t>
            </a:r>
          </a:p>
          <a:p>
            <a:pPr algn="l"/>
            <a:r>
              <a:rPr lang="en-US" dirty="0"/>
              <a:t>In typical use, Flash is used mainly to refer to storage media and can range anywhere from a GB to hundreds of GB. In contrast, EEPROM is usually reserved for permanent code storage in electronic chips. Typical values range from kilobytes to a couple of megabytes.</a:t>
            </a:r>
            <a:br>
              <a:rPr lang="en-US" dirty="0"/>
            </a:br>
            <a:r>
              <a:rPr lang="en-US" dirty="0"/>
              <a:t>Summary:</a:t>
            </a:r>
          </a:p>
          <a:p>
            <a:pPr algn="l"/>
            <a:r>
              <a:rPr lang="en-US" b="1" dirty="0"/>
              <a:t>1.Flash is just one type of EEPROM</a:t>
            </a:r>
            <a:br>
              <a:rPr lang="en-US" b="1" dirty="0"/>
            </a:br>
            <a:r>
              <a:rPr lang="en-US" b="1" dirty="0"/>
              <a:t>2.Flash uses NAND type memory while EEPROM uses NOR type</a:t>
            </a:r>
            <a:br>
              <a:rPr lang="en-US" b="1" dirty="0"/>
            </a:br>
            <a:r>
              <a:rPr lang="en-US" b="1" dirty="0"/>
              <a:t>3.Flash is block-wise erasable while EEPROM is byte-wise erasable</a:t>
            </a:r>
            <a:br>
              <a:rPr lang="en-US" b="1" dirty="0"/>
            </a:br>
            <a:r>
              <a:rPr lang="en-US" b="1" dirty="0"/>
              <a:t>4.Flash is constantly rewritten while other EEPROMs are seldom rewritten</a:t>
            </a:r>
            <a:br>
              <a:rPr lang="en-US" b="1" dirty="0"/>
            </a:br>
            <a:r>
              <a:rPr lang="en-US" b="1" dirty="0"/>
              <a:t>5.Flash is when large amounts are needed while EEPROM is used when only small amounts are </a:t>
            </a:r>
            <a:r>
              <a:rPr lang="en-US" b="1" dirty="0" smtClean="0"/>
              <a:t>needed</a:t>
            </a:r>
            <a:endParaRPr lang="de-DE" b="1" dirty="0" smtClean="0">
              <a:latin typeface="Arial" pitchFamily="34" charset="0"/>
              <a:cs typeface="Arial" pitchFamily="34" charset="0"/>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62708245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6001643"/>
          </a:xfrm>
          <a:prstGeom prst="rect">
            <a:avLst/>
          </a:prstGeom>
          <a:noFill/>
        </p:spPr>
        <p:txBody>
          <a:bodyPr wrap="square" rtlCol="0">
            <a:spAutoFit/>
          </a:bodyPr>
          <a:lstStyle/>
          <a:p>
            <a:pPr algn="l"/>
            <a:r>
              <a:rPr lang="de-DE" dirty="0"/>
              <a:t>Der Mechanismus, der die Elektronen durch die isolierende Oxidschicht passieren lässt, wird </a:t>
            </a:r>
            <a:r>
              <a:rPr lang="de-DE" b="1" dirty="0"/>
              <a:t>Fowler-Nordheim-</a:t>
            </a:r>
            <a:r>
              <a:rPr lang="de-DE" b="1" dirty="0">
                <a:hlinkClick r:id="rId3" tooltip="Tunneleffekt"/>
              </a:rPr>
              <a:t>Tunneleffekt</a:t>
            </a:r>
            <a:r>
              <a:rPr lang="de-DE" b="1" dirty="0"/>
              <a:t> </a:t>
            </a:r>
            <a:r>
              <a:rPr lang="de-DE" dirty="0"/>
              <a:t>genannt (nach ihren ersten Erforschern), d. h. bei einem Flashspeicher handelt es sich um die Anwendung eines nur </a:t>
            </a:r>
            <a:r>
              <a:rPr lang="de-DE" dirty="0">
                <a:hlinkClick r:id="rId4" tooltip="Quantenmechanik"/>
              </a:rPr>
              <a:t>quantenmechanisch</a:t>
            </a:r>
            <a:r>
              <a:rPr lang="de-DE" dirty="0"/>
              <a:t> deutbaren Effekts. Um die Wahrscheinlichkeit, dass Elektronen zum Floating-Gate tunneln, zu erhöhen, wird oft das Verfahren </a:t>
            </a:r>
            <a:r>
              <a:rPr lang="de-DE" b="1" dirty="0"/>
              <a:t>CHE (engl. </a:t>
            </a:r>
            <a:r>
              <a:rPr lang="de-DE" b="1" i="1" dirty="0" err="1"/>
              <a:t>channel</a:t>
            </a:r>
            <a:r>
              <a:rPr lang="de-DE" b="1" i="1" dirty="0"/>
              <a:t> </a:t>
            </a:r>
            <a:r>
              <a:rPr lang="de-DE" b="1" i="1" dirty="0" err="1"/>
              <a:t>hot</a:t>
            </a:r>
            <a:r>
              <a:rPr lang="de-DE" b="1" i="1" dirty="0"/>
              <a:t> </a:t>
            </a:r>
            <a:r>
              <a:rPr lang="de-DE" b="1" i="1" dirty="0" err="1"/>
              <a:t>electron</a:t>
            </a:r>
            <a:r>
              <a:rPr lang="de-DE" b="1" dirty="0"/>
              <a:t>) </a:t>
            </a:r>
            <a:r>
              <a:rPr lang="de-DE" dirty="0"/>
              <a:t>verwendet: Die Elektronen werden durch Anlegen einer Spannung über dem Kanal, also zwischen Drain und Source, beschleunigt und dadurch auf ein höheres Energieniveau (daher engl. </a:t>
            </a:r>
            <a:r>
              <a:rPr lang="de-DE" i="1" dirty="0" err="1"/>
              <a:t>hot</a:t>
            </a:r>
            <a:r>
              <a:rPr lang="de-DE" dirty="0"/>
              <a:t>) gehoben, wodurch sie schon bei geringeren Spannungen (typischerweise 10 V) zwischen Gate und Kanal zum Floating-Gate tunneln</a:t>
            </a:r>
            <a:r>
              <a:rPr lang="de-DE" dirty="0" smtClean="0"/>
              <a:t>.</a:t>
            </a:r>
          </a:p>
          <a:p>
            <a:pPr algn="l"/>
            <a:r>
              <a:rPr lang="de-DE" dirty="0"/>
              <a:t>Ein Flash-Speicher besteht aus einer bestimmten, von der Speichergröße abhängigen Anzahl einzelner Speicherelemente. Die </a:t>
            </a:r>
            <a:r>
              <a:rPr lang="de-DE" dirty="0">
                <a:hlinkClick r:id="rId5" tooltip="Byte"/>
              </a:rPr>
              <a:t>Bytes</a:t>
            </a:r>
            <a:r>
              <a:rPr lang="de-DE" dirty="0"/>
              <a:t> oder </a:t>
            </a:r>
            <a:r>
              <a:rPr lang="de-DE" dirty="0">
                <a:hlinkClick r:id="rId6" tooltip="Datenwort"/>
              </a:rPr>
              <a:t>Worte</a:t>
            </a:r>
            <a:r>
              <a:rPr lang="de-DE" dirty="0"/>
              <a:t> (typisch durchaus bis 64 Bit) können einzeln adressiert werden. </a:t>
            </a:r>
            <a:r>
              <a:rPr lang="de-DE" dirty="0">
                <a:solidFill>
                  <a:srgbClr val="FF0000"/>
                </a:solidFill>
              </a:rPr>
              <a:t>Dabei können sie in einigen Architekturen auch einzeln geschrieben werden, wogegen bei anderen nur größere Datenmengen auf einmal programmiert werden können. In der Regel ist die entgegengesetzte Operation, das Löschen, aber nur in größeren Einheiten, sogenannten Sektoren (meistens ein Viertel, Achtel, Sechzehntel usw. der Gesamtspeicherkapazität) möglich</a:t>
            </a:r>
            <a:r>
              <a:rPr lang="de-DE" dirty="0" smtClean="0">
                <a:solidFill>
                  <a:srgbClr val="FF0000"/>
                </a:solidFill>
              </a:rPr>
              <a:t>.</a:t>
            </a:r>
          </a:p>
          <a:p>
            <a:pPr algn="l"/>
            <a:r>
              <a:rPr lang="de-DE" b="1" dirty="0"/>
              <a:t>Flash-Speicher haben eine begrenzte Lebensdauer, die in einer maximalen Anzahl an Löschzyklen angegeben wird (10.000 bis 100.000 Zyklen für NOR-Flash und bis zu zwei Millionen für NAND-Flash). </a:t>
            </a:r>
            <a:r>
              <a:rPr lang="de-DE" dirty="0"/>
              <a:t>Dies entspricht gleichzeitig der maximalen Anzahl Schreibzyklen, da der Speicher jeweils blockweise gelöscht werden muss, bevor er wieder beschrieben werden kann. Diese </a:t>
            </a:r>
            <a:r>
              <a:rPr lang="de-DE" dirty="0" err="1"/>
              <a:t>Zyklenzahl</a:t>
            </a:r>
            <a:r>
              <a:rPr lang="de-DE" dirty="0"/>
              <a:t> wird </a:t>
            </a:r>
            <a:r>
              <a:rPr lang="de-DE" dirty="0" err="1">
                <a:hlinkClick r:id="rId7" tooltip="Endurance (NVRAM)"/>
              </a:rPr>
              <a:t>Endurance</a:t>
            </a:r>
            <a:r>
              <a:rPr lang="de-DE" dirty="0"/>
              <a:t> (Beständigkeit) genannt. Verantwortlich für diese begrenzte Lebensdauer ist das Auftreten von Schäden in der Oxidschicht im Bereich des Floating-Gates, was das Abfließen der Ladung bewirkt.</a:t>
            </a:r>
            <a:r>
              <a:rPr lang="de-DE" baseline="30000" dirty="0">
                <a:hlinkClick r:id="rId8"/>
              </a:rPr>
              <a:t>[3]</a:t>
            </a:r>
            <a:endParaRPr lang="de-DE" dirty="0"/>
          </a:p>
          <a:p>
            <a:pPr algn="l"/>
            <a:r>
              <a:rPr lang="de-DE" dirty="0"/>
              <a:t>Eine andere wichtige Kenngröße ist die Zeit der fehlerfreien Datenhaltung, die </a:t>
            </a:r>
            <a:r>
              <a:rPr lang="de-DE" dirty="0">
                <a:hlinkClick r:id="rId9" tooltip="Retention (NVRAM)"/>
              </a:rPr>
              <a:t>Retention</a:t>
            </a:r>
            <a:r>
              <a:rPr lang="de-DE" dirty="0"/>
              <a:t>.</a:t>
            </a:r>
          </a:p>
          <a:p>
            <a:pPr algn="l"/>
            <a:r>
              <a:rPr lang="de-DE" dirty="0"/>
              <a:t>Ein weiterer Nachteil ist, dass der Schreibzugriff bei Flash-Speicher erheblich langsamer erfolgt als der Lesezugriff. Zusätzliche Verzögerungen können dadurch entstehen, dass immer nur ganze Blöcke gelöscht werden können</a:t>
            </a:r>
            <a:r>
              <a:rPr lang="de-DE" dirty="0" smtClean="0"/>
              <a:t>.</a:t>
            </a:r>
          </a:p>
          <a:p>
            <a:pPr algn="l"/>
            <a:r>
              <a:rPr lang="de-DE" dirty="0"/>
              <a:t>Der Flash-Speicher speichert seine Informationen auf dem Floating-Gate. Bei einem Löschzyklus durchtunneln die Elektronen die Oxidschicht. </a:t>
            </a:r>
            <a:r>
              <a:rPr lang="de-DE" b="1" dirty="0"/>
              <a:t>Dafür sind hohe Spannungen erforderlich. Dadurch wird bei jedem Löschvorgang die Oxidschicht, die das Floating-Gate umgibt, ein klein wenig beschädigt (Degeneration). </a:t>
            </a:r>
            <a:r>
              <a:rPr lang="de-DE" dirty="0"/>
              <a:t>Irgendwann ist die Isolation durch die Oxidschicht nicht mehr gegeben, die Elektronen bleiben nicht mehr auf dem Floating-Gate gefangen, und die auf der Speicherzelle gespeicherte Information geht verloren. Der Defekt einer einzelnen Zelle macht einen Flash-Speicher jedoch noch lange nicht unbrauchbar.</a:t>
            </a:r>
          </a:p>
          <a:p>
            <a:pPr algn="l"/>
            <a:endParaRPr lang="de-DE" dirty="0" smtClean="0">
              <a:latin typeface="Arial" pitchFamily="34" charset="0"/>
              <a:cs typeface="Arial" pitchFamily="34" charset="0"/>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2817502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1015663"/>
          </a:xfrm>
          <a:prstGeom prst="rect">
            <a:avLst/>
          </a:prstGeom>
          <a:noFill/>
        </p:spPr>
        <p:txBody>
          <a:bodyPr wrap="square" rtlCol="0">
            <a:spAutoFit/>
          </a:bodyPr>
          <a:lstStyle/>
          <a:p>
            <a:pPr algn="l"/>
            <a:r>
              <a:rPr lang="de-DE" dirty="0"/>
              <a:t>Als nichtflüchtiges Speichermedium steht der Flash-Speicher in Konkurrenz vor allem zu Festplatten und optischen Speichern wie </a:t>
            </a:r>
            <a:r>
              <a:rPr lang="de-DE" dirty="0">
                <a:hlinkClick r:id="rId3" tooltip="DVD"/>
              </a:rPr>
              <a:t>DVDs</a:t>
            </a:r>
            <a:r>
              <a:rPr lang="de-DE" dirty="0"/>
              <a:t> und </a:t>
            </a:r>
            <a:r>
              <a:rPr lang="de-DE" dirty="0">
                <a:hlinkClick r:id="rId4" tooltip="Blu-ray Disc"/>
              </a:rPr>
              <a:t>Blu-ray-Discs</a:t>
            </a:r>
            <a:r>
              <a:rPr lang="de-DE" dirty="0"/>
              <a:t>.</a:t>
            </a:r>
          </a:p>
          <a:p>
            <a:pPr algn="l"/>
            <a:r>
              <a:rPr lang="de-DE" dirty="0"/>
              <a:t>Ein wesentlicher Vorteil liegt in der mechanischen Robustheit von Flash-Speicher. Demgegenüber sind Festplatten sehr stoßempfindlich (</a:t>
            </a:r>
            <a:r>
              <a:rPr lang="de-DE" dirty="0">
                <a:hlinkClick r:id="rId5" tooltip="Head-Crash"/>
              </a:rPr>
              <a:t>Head-Crash</a:t>
            </a:r>
            <a:r>
              <a:rPr lang="de-DE" dirty="0"/>
              <a:t>). Häufig ist die </a:t>
            </a:r>
            <a:r>
              <a:rPr lang="de-DE" dirty="0">
                <a:hlinkClick r:id="rId6" tooltip="Lebensdauer (Technik)"/>
              </a:rPr>
              <a:t>Lebensdauer</a:t>
            </a:r>
            <a:r>
              <a:rPr lang="de-DE" dirty="0"/>
              <a:t> der Steckkontakte (</a:t>
            </a:r>
            <a:r>
              <a:rPr lang="de-DE" dirty="0">
                <a:hlinkClick r:id="rId7" tooltip="USB"/>
              </a:rPr>
              <a:t>USB</a:t>
            </a:r>
            <a:r>
              <a:rPr lang="de-DE" dirty="0"/>
              <a:t>-Stecker) der </a:t>
            </a:r>
            <a:r>
              <a:rPr lang="de-DE" dirty="0">
                <a:hlinkClick r:id="rId8" tooltip="Schranke"/>
              </a:rPr>
              <a:t>limitierende Faktor</a:t>
            </a:r>
            <a:r>
              <a:rPr lang="de-DE" dirty="0"/>
              <a:t>.</a:t>
            </a:r>
            <a:endParaRPr lang="de-DE" dirty="0">
              <a:effectLst/>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42677744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b="1" dirty="0" err="1"/>
              <a:t>Ferroelectric</a:t>
            </a:r>
            <a:r>
              <a:rPr lang="de-DE" b="1" dirty="0"/>
              <a:t> RAM</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143</a:t>
            </a:fld>
            <a:endParaRPr lang="de-DE" altLang="de-DE"/>
          </a:p>
        </p:txBody>
      </p:sp>
    </p:spTree>
    <p:extLst>
      <p:ext uri="{BB962C8B-B14F-4D97-AF65-F5344CB8AC3E}">
        <p14:creationId xmlns:p14="http://schemas.microsoft.com/office/powerpoint/2010/main" val="375924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hlinkClick r:id="rId2"/>
              </a:rPr>
              <a:t>https://en.wikipedia.org/wiki/Ferroelectric_RAM</a:t>
            </a:r>
            <a:endParaRPr lang="de-DE" sz="1200" dirty="0" smtClean="0"/>
          </a:p>
          <a:p>
            <a:r>
              <a:rPr lang="de-DE" sz="1200" dirty="0" smtClean="0"/>
              <a:t>Struktur wie DRAM aber der Kondensator ist “permanent”</a:t>
            </a:r>
          </a:p>
          <a:p>
            <a:r>
              <a:rPr lang="de-DE" sz="1200" dirty="0" smtClean="0"/>
              <a:t>Reading, </a:t>
            </a:r>
            <a:r>
              <a:rPr lang="de-DE" sz="1200" dirty="0" err="1" smtClean="0"/>
              <a:t>however</a:t>
            </a:r>
            <a:r>
              <a:rPr lang="de-DE" sz="1200" dirty="0" smtClean="0"/>
              <a:t>, </a:t>
            </a:r>
            <a:r>
              <a:rPr lang="de-DE" sz="1200" dirty="0" err="1" smtClean="0"/>
              <a:t>is</a:t>
            </a:r>
            <a:r>
              <a:rPr lang="de-DE" sz="1200" dirty="0" smtClean="0"/>
              <a:t> </a:t>
            </a:r>
            <a:r>
              <a:rPr lang="de-DE" sz="1200" dirty="0" err="1" smtClean="0"/>
              <a:t>somewhat</a:t>
            </a:r>
            <a:r>
              <a:rPr lang="de-DE" sz="1200" dirty="0" smtClean="0"/>
              <a:t> different </a:t>
            </a:r>
            <a:r>
              <a:rPr lang="de-DE" sz="1200" dirty="0" err="1" smtClean="0"/>
              <a:t>than</a:t>
            </a:r>
            <a:r>
              <a:rPr lang="de-DE" sz="1200" dirty="0" smtClean="0"/>
              <a:t> in DRAM. The </a:t>
            </a:r>
            <a:r>
              <a:rPr lang="de-DE" sz="1200" dirty="0" err="1" smtClean="0"/>
              <a:t>transistor</a:t>
            </a:r>
            <a:r>
              <a:rPr lang="de-DE" sz="1200" dirty="0" smtClean="0"/>
              <a:t> </a:t>
            </a:r>
            <a:r>
              <a:rPr lang="de-DE" sz="1200" dirty="0" err="1" smtClean="0"/>
              <a:t>forces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into</a:t>
            </a:r>
            <a:r>
              <a:rPr lang="de-DE" sz="1200" dirty="0" smtClean="0"/>
              <a:t> a </a:t>
            </a:r>
            <a:r>
              <a:rPr lang="de-DE" sz="1200" dirty="0" err="1" smtClean="0"/>
              <a:t>particular</a:t>
            </a:r>
            <a:r>
              <a:rPr lang="de-DE" sz="1200" dirty="0" smtClean="0"/>
              <a:t> </a:t>
            </a:r>
            <a:r>
              <a:rPr lang="de-DE" sz="1200" dirty="0" err="1" smtClean="0"/>
              <a:t>state</a:t>
            </a:r>
            <a:r>
              <a:rPr lang="de-DE" sz="1200" dirty="0" smtClean="0"/>
              <a:t>, </a:t>
            </a:r>
            <a:r>
              <a:rPr lang="de-DE" sz="1200" dirty="0" err="1" smtClean="0"/>
              <a:t>say</a:t>
            </a:r>
            <a:r>
              <a:rPr lang="de-DE" sz="1200" dirty="0" smtClean="0"/>
              <a:t> "0". </a:t>
            </a:r>
            <a:r>
              <a:rPr lang="de-DE" sz="1200" dirty="0" err="1" smtClean="0"/>
              <a:t>If</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already</a:t>
            </a:r>
            <a:r>
              <a:rPr lang="de-DE" sz="1200" dirty="0" smtClean="0"/>
              <a:t> </a:t>
            </a:r>
            <a:r>
              <a:rPr lang="de-DE" sz="1200" dirty="0" err="1" smtClean="0"/>
              <a:t>held</a:t>
            </a:r>
            <a:r>
              <a:rPr lang="de-DE" sz="1200" dirty="0" smtClean="0"/>
              <a:t> a "0", </a:t>
            </a:r>
            <a:r>
              <a:rPr lang="de-DE" sz="1200" dirty="0" err="1" smtClean="0"/>
              <a:t>nothing</a:t>
            </a:r>
            <a:r>
              <a:rPr lang="de-DE" sz="1200" dirty="0" smtClean="0"/>
              <a:t> will happen in </a:t>
            </a:r>
            <a:r>
              <a:rPr lang="de-DE" sz="1200" dirty="0" err="1" smtClean="0"/>
              <a:t>the</a:t>
            </a:r>
            <a:r>
              <a:rPr lang="de-DE" sz="1200" dirty="0" smtClean="0"/>
              <a:t> </a:t>
            </a:r>
            <a:r>
              <a:rPr lang="de-DE" sz="1200" dirty="0" err="1" smtClean="0"/>
              <a:t>output</a:t>
            </a:r>
            <a:r>
              <a:rPr lang="de-DE" sz="1200" dirty="0" smtClean="0"/>
              <a:t> </a:t>
            </a:r>
            <a:r>
              <a:rPr lang="de-DE" sz="1200" dirty="0" err="1" smtClean="0"/>
              <a:t>lines</a:t>
            </a:r>
            <a:r>
              <a:rPr lang="de-DE" sz="1200" dirty="0" smtClean="0"/>
              <a:t>. </a:t>
            </a:r>
            <a:r>
              <a:rPr lang="de-DE" sz="1200" dirty="0" err="1" smtClean="0"/>
              <a:t>If</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held</a:t>
            </a:r>
            <a:r>
              <a:rPr lang="de-DE" sz="1200" dirty="0" smtClean="0"/>
              <a:t> a "1", </a:t>
            </a:r>
            <a:r>
              <a:rPr lang="de-DE" sz="1200" dirty="0" err="1" smtClean="0"/>
              <a:t>the</a:t>
            </a:r>
            <a:r>
              <a:rPr lang="de-DE" sz="1200" dirty="0" smtClean="0"/>
              <a:t> </a:t>
            </a:r>
            <a:r>
              <a:rPr lang="de-DE" sz="1200" dirty="0" err="1" smtClean="0"/>
              <a:t>re-orientation</a:t>
            </a:r>
            <a:r>
              <a:rPr lang="de-DE" sz="1200" dirty="0" smtClean="0"/>
              <a:t> </a:t>
            </a:r>
            <a:r>
              <a:rPr lang="de-DE" sz="1200" dirty="0" err="1" smtClean="0"/>
              <a:t>of</a:t>
            </a:r>
            <a:r>
              <a:rPr lang="de-DE" sz="1200" dirty="0" smtClean="0"/>
              <a:t> </a:t>
            </a:r>
            <a:r>
              <a:rPr lang="de-DE" sz="1200" dirty="0" err="1" smtClean="0"/>
              <a:t>the</a:t>
            </a:r>
            <a:r>
              <a:rPr lang="de-DE" sz="1200" dirty="0" smtClean="0"/>
              <a:t> </a:t>
            </a:r>
            <a:r>
              <a:rPr lang="de-DE" sz="1200" dirty="0" err="1" smtClean="0"/>
              <a:t>atoms</a:t>
            </a:r>
            <a:r>
              <a:rPr lang="de-DE" sz="1200" dirty="0" smtClean="0"/>
              <a:t> in </a:t>
            </a:r>
            <a:r>
              <a:rPr lang="de-DE" sz="1200" dirty="0" err="1" smtClean="0"/>
              <a:t>the</a:t>
            </a:r>
            <a:r>
              <a:rPr lang="de-DE" sz="1200" dirty="0" smtClean="0"/>
              <a:t> film will </a:t>
            </a:r>
            <a:r>
              <a:rPr lang="de-DE" sz="1200" dirty="0" err="1" smtClean="0"/>
              <a:t>cause</a:t>
            </a:r>
            <a:r>
              <a:rPr lang="de-DE" sz="1200" dirty="0" smtClean="0"/>
              <a:t> a </a:t>
            </a:r>
            <a:r>
              <a:rPr lang="de-DE" sz="1200" dirty="0" err="1" smtClean="0"/>
              <a:t>brief</a:t>
            </a:r>
            <a:r>
              <a:rPr lang="de-DE" sz="1200" dirty="0" smtClean="0"/>
              <a:t> pulse </a:t>
            </a:r>
            <a:r>
              <a:rPr lang="de-DE" sz="1200" dirty="0" err="1" smtClean="0"/>
              <a:t>of</a:t>
            </a:r>
            <a:r>
              <a:rPr lang="de-DE" sz="1200" dirty="0" smtClean="0"/>
              <a:t> </a:t>
            </a:r>
            <a:r>
              <a:rPr lang="de-DE" sz="1200" dirty="0" err="1" smtClean="0"/>
              <a:t>current</a:t>
            </a:r>
            <a:r>
              <a:rPr lang="de-DE" sz="1200" dirty="0" smtClean="0"/>
              <a:t> in </a:t>
            </a:r>
            <a:r>
              <a:rPr lang="de-DE" sz="1200" dirty="0" err="1" smtClean="0"/>
              <a:t>the</a:t>
            </a:r>
            <a:r>
              <a:rPr lang="de-DE" sz="1200" dirty="0" smtClean="0"/>
              <a:t> </a:t>
            </a:r>
            <a:r>
              <a:rPr lang="de-DE" sz="1200" dirty="0" err="1" smtClean="0"/>
              <a:t>output</a:t>
            </a:r>
            <a:r>
              <a:rPr lang="de-DE" sz="1200" dirty="0" smtClean="0"/>
              <a:t> </a:t>
            </a:r>
            <a:r>
              <a:rPr lang="de-DE" sz="1200" dirty="0" err="1" smtClean="0"/>
              <a:t>as</a:t>
            </a:r>
            <a:r>
              <a:rPr lang="de-DE" sz="1200" dirty="0" smtClean="0"/>
              <a:t> </a:t>
            </a:r>
            <a:r>
              <a:rPr lang="de-DE" sz="1200" dirty="0" err="1" smtClean="0"/>
              <a:t>they</a:t>
            </a:r>
            <a:r>
              <a:rPr lang="de-DE" sz="1200" dirty="0" smtClean="0"/>
              <a:t> push </a:t>
            </a:r>
            <a:r>
              <a:rPr lang="de-DE" sz="1200" dirty="0" err="1" smtClean="0">
                <a:hlinkClick r:id="rId3" tooltip="Electron"/>
              </a:rPr>
              <a:t>electrons</a:t>
            </a:r>
            <a:r>
              <a:rPr lang="de-DE" sz="1200" dirty="0" smtClean="0"/>
              <a:t> out </a:t>
            </a:r>
            <a:r>
              <a:rPr lang="de-DE" sz="1200" dirty="0" err="1" smtClean="0"/>
              <a:t>of</a:t>
            </a:r>
            <a:r>
              <a:rPr lang="de-DE" sz="1200" dirty="0" smtClean="0"/>
              <a:t> </a:t>
            </a:r>
            <a:r>
              <a:rPr lang="de-DE" sz="1200" dirty="0" err="1" smtClean="0"/>
              <a:t>the</a:t>
            </a:r>
            <a:r>
              <a:rPr lang="de-DE" sz="1200" dirty="0" smtClean="0"/>
              <a:t> </a:t>
            </a:r>
            <a:r>
              <a:rPr lang="de-DE" sz="1200" dirty="0" err="1" smtClean="0"/>
              <a:t>metal</a:t>
            </a:r>
            <a:r>
              <a:rPr lang="de-DE" sz="1200" dirty="0" smtClean="0"/>
              <a:t> on </a:t>
            </a:r>
            <a:r>
              <a:rPr lang="de-DE" sz="1200" dirty="0" err="1" smtClean="0"/>
              <a:t>the</a:t>
            </a:r>
            <a:r>
              <a:rPr lang="de-DE" sz="1200" dirty="0" smtClean="0"/>
              <a:t> "down" </a:t>
            </a:r>
            <a:r>
              <a:rPr lang="de-DE" sz="1200" dirty="0" err="1" smtClean="0"/>
              <a:t>side</a:t>
            </a:r>
            <a:r>
              <a:rPr lang="de-DE" sz="1200" dirty="0" smtClean="0"/>
              <a:t>. The </a:t>
            </a:r>
            <a:r>
              <a:rPr lang="de-DE" sz="1200" dirty="0" err="1" smtClean="0"/>
              <a:t>presence</a:t>
            </a:r>
            <a:r>
              <a:rPr lang="de-DE" sz="1200" dirty="0" smtClean="0"/>
              <a:t> </a:t>
            </a:r>
            <a:r>
              <a:rPr lang="de-DE" sz="1200" dirty="0" err="1" smtClean="0"/>
              <a:t>of</a:t>
            </a:r>
            <a:r>
              <a:rPr lang="de-DE" sz="1200" dirty="0" smtClean="0"/>
              <a:t> </a:t>
            </a:r>
            <a:r>
              <a:rPr lang="de-DE" sz="1200" dirty="0" err="1" smtClean="0"/>
              <a:t>this</a:t>
            </a:r>
            <a:r>
              <a:rPr lang="de-DE" sz="1200" dirty="0" smtClean="0"/>
              <a:t> pulse </a:t>
            </a:r>
            <a:r>
              <a:rPr lang="de-DE" sz="1200" dirty="0" err="1" smtClean="0"/>
              <a:t>means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held</a:t>
            </a:r>
            <a:r>
              <a:rPr lang="de-DE" sz="1200" dirty="0" smtClean="0"/>
              <a:t> a "1". </a:t>
            </a:r>
            <a:r>
              <a:rPr lang="de-DE" sz="1200" dirty="0" err="1" smtClean="0"/>
              <a:t>Since</a:t>
            </a:r>
            <a:r>
              <a:rPr lang="de-DE" sz="1200" dirty="0" smtClean="0"/>
              <a:t> </a:t>
            </a:r>
            <a:r>
              <a:rPr lang="de-DE" sz="1200" dirty="0" err="1" smtClean="0"/>
              <a:t>this</a:t>
            </a:r>
            <a:r>
              <a:rPr lang="de-DE" sz="1200" dirty="0" smtClean="0"/>
              <a:t> </a:t>
            </a:r>
            <a:r>
              <a:rPr lang="de-DE" sz="1200" dirty="0" err="1" smtClean="0"/>
              <a:t>process</a:t>
            </a:r>
            <a:r>
              <a:rPr lang="de-DE" sz="1200" dirty="0" smtClean="0"/>
              <a:t> </a:t>
            </a:r>
            <a:r>
              <a:rPr lang="de-DE" sz="1200" dirty="0" err="1" smtClean="0"/>
              <a:t>overwrites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reading</a:t>
            </a:r>
            <a:r>
              <a:rPr lang="de-DE" sz="1200" dirty="0" smtClean="0"/>
              <a:t> </a:t>
            </a:r>
            <a:r>
              <a:rPr lang="de-DE" sz="1200" dirty="0" err="1" smtClean="0"/>
              <a:t>FeRAM</a:t>
            </a:r>
            <a:r>
              <a:rPr lang="de-DE" sz="1200" dirty="0" smtClean="0"/>
              <a:t> </a:t>
            </a:r>
            <a:r>
              <a:rPr lang="de-DE" sz="1200" dirty="0" err="1" smtClean="0"/>
              <a:t>is</a:t>
            </a:r>
            <a:r>
              <a:rPr lang="de-DE" sz="1200" dirty="0" smtClean="0"/>
              <a:t> a </a:t>
            </a:r>
            <a:r>
              <a:rPr lang="de-DE" sz="1200" dirty="0" err="1" smtClean="0"/>
              <a:t>destructive</a:t>
            </a:r>
            <a:r>
              <a:rPr lang="de-DE" sz="1200" dirty="0" smtClean="0"/>
              <a:t> </a:t>
            </a:r>
            <a:r>
              <a:rPr lang="de-DE" sz="1200" dirty="0" err="1" smtClean="0"/>
              <a:t>process</a:t>
            </a:r>
            <a:r>
              <a:rPr lang="de-DE" sz="1200" dirty="0" smtClean="0"/>
              <a:t>, </a:t>
            </a:r>
            <a:r>
              <a:rPr lang="de-DE" sz="1200" dirty="0" err="1" smtClean="0"/>
              <a:t>and</a:t>
            </a:r>
            <a:r>
              <a:rPr lang="de-DE" sz="1200" dirty="0" smtClean="0"/>
              <a:t> </a:t>
            </a:r>
            <a:r>
              <a:rPr lang="de-DE" sz="1200" dirty="0" err="1" smtClean="0"/>
              <a:t>requires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to</a:t>
            </a:r>
            <a:r>
              <a:rPr lang="de-DE" sz="1200" dirty="0" smtClean="0"/>
              <a:t> </a:t>
            </a:r>
            <a:r>
              <a:rPr lang="de-DE" sz="1200" dirty="0" err="1" smtClean="0"/>
              <a:t>be</a:t>
            </a:r>
            <a:r>
              <a:rPr lang="de-DE" sz="1200" dirty="0" smtClean="0"/>
              <a:t> </a:t>
            </a:r>
            <a:r>
              <a:rPr lang="de-DE" sz="1200" dirty="0" err="1" smtClean="0"/>
              <a:t>re-written</a:t>
            </a:r>
            <a:r>
              <a:rPr lang="de-DE" sz="1200" dirty="0" smtClean="0"/>
              <a:t> </a:t>
            </a:r>
            <a:r>
              <a:rPr lang="de-DE" sz="1200" dirty="0" err="1" smtClean="0"/>
              <a:t>if</a:t>
            </a:r>
            <a:r>
              <a:rPr lang="de-DE" sz="1200" dirty="0" smtClean="0"/>
              <a:t> </a:t>
            </a:r>
            <a:r>
              <a:rPr lang="de-DE" sz="1200" dirty="0" err="1" smtClean="0"/>
              <a:t>it</a:t>
            </a:r>
            <a:r>
              <a:rPr lang="de-DE" sz="1200" dirty="0" smtClean="0"/>
              <a:t> was </a:t>
            </a:r>
            <a:r>
              <a:rPr lang="de-DE" sz="1200" dirty="0" err="1" smtClean="0"/>
              <a:t>changed</a:t>
            </a:r>
            <a:r>
              <a:rPr lang="de-DE" sz="1200" dirty="0" smtClean="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144</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lipse 20"/>
          <p:cNvSpPr/>
          <p:nvPr/>
        </p:nvSpPr>
        <p:spPr bwMode="auto">
          <a:xfrm>
            <a:off x="6400800" y="4267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7086600" y="4343400"/>
            <a:ext cx="287259" cy="276999"/>
          </a:xfrm>
          <a:prstGeom prst="rect">
            <a:avLst/>
          </a:prstGeom>
          <a:noFill/>
        </p:spPr>
        <p:txBody>
          <a:bodyPr wrap="none" rtlCol="0">
            <a:spAutoFit/>
          </a:bodyPr>
          <a:lstStyle/>
          <a:p>
            <a:r>
              <a:rPr lang="de-DE" dirty="0" smtClean="0"/>
              <a:t>V</a:t>
            </a:r>
            <a:endParaRPr lang="de-DE" dirty="0"/>
          </a:p>
        </p:txBody>
      </p:sp>
      <p:sp>
        <p:nvSpPr>
          <p:cNvPr id="30" name="Textfeld 29"/>
          <p:cNvSpPr txBox="1"/>
          <p:nvPr/>
        </p:nvSpPr>
        <p:spPr>
          <a:xfrm>
            <a:off x="6163384" y="3581400"/>
            <a:ext cx="304892" cy="276999"/>
          </a:xfrm>
          <a:prstGeom prst="rect">
            <a:avLst/>
          </a:prstGeom>
          <a:noFill/>
        </p:spPr>
        <p:txBody>
          <a:bodyPr wrap="none" rtlCol="0">
            <a:spAutoFit/>
          </a:bodyPr>
          <a:lstStyle/>
          <a:p>
            <a:r>
              <a:rPr lang="de-DE" dirty="0" smtClean="0"/>
              <a:t>Q</a:t>
            </a:r>
            <a:endParaRPr lang="de-DE" dirty="0"/>
          </a:p>
        </p:txBody>
      </p:sp>
    </p:spTree>
    <p:extLst>
      <p:ext uri="{BB962C8B-B14F-4D97-AF65-F5344CB8AC3E}">
        <p14:creationId xmlns:p14="http://schemas.microsoft.com/office/powerpoint/2010/main" val="78563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145</a:t>
            </a:fld>
            <a:endParaRPr lang="de-DE" altLang="de-DE"/>
          </a:p>
        </p:txBody>
      </p:sp>
      <p:sp>
        <p:nvSpPr>
          <p:cNvPr id="31" name="Rechteck 30"/>
          <p:cNvSpPr/>
          <p:nvPr/>
        </p:nvSpPr>
        <p:spPr bwMode="auto">
          <a:xfrm>
            <a:off x="381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Flash</a:t>
            </a:r>
          </a:p>
        </p:txBody>
      </p:sp>
      <p:sp>
        <p:nvSpPr>
          <p:cNvPr id="32" name="Rechteck 31"/>
          <p:cNvSpPr/>
          <p:nvPr/>
        </p:nvSpPr>
        <p:spPr bwMode="auto">
          <a:xfrm>
            <a:off x="7086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dynamisches RAM</a:t>
            </a:r>
          </a:p>
        </p:txBody>
      </p:sp>
      <p:sp>
        <p:nvSpPr>
          <p:cNvPr id="33" name="Rechteck 32"/>
          <p:cNvSpPr/>
          <p:nvPr/>
        </p:nvSpPr>
        <p:spPr bwMode="auto">
          <a:xfrm>
            <a:off x="51816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err="1" smtClean="0"/>
              <a:t>Fe</a:t>
            </a:r>
            <a:r>
              <a:rPr kumimoji="0" lang="de-DE" sz="1200" b="0" i="0" u="none" strike="noStrike" cap="none" normalizeH="0" baseline="0" dirty="0" err="1" smtClean="0">
                <a:ln>
                  <a:noFill/>
                </a:ln>
                <a:solidFill>
                  <a:schemeClr val="tx1"/>
                </a:solidFill>
                <a:effectLst/>
                <a:latin typeface="Arial" charset="0"/>
                <a:cs typeface="Arial" charset="0"/>
              </a:rPr>
              <a:t>RAM</a:t>
            </a: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34" name="Gerade Verbindung mit Pfeil 33"/>
          <p:cNvCxnSpPr/>
          <p:nvPr/>
        </p:nvCxnSpPr>
        <p:spPr bwMode="auto">
          <a:xfrm flipH="1">
            <a:off x="6172200" y="3429000"/>
            <a:ext cx="83820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p:cNvSpPr/>
          <p:nvPr/>
        </p:nvSpPr>
        <p:spPr bwMode="auto">
          <a:xfrm>
            <a:off x="3810000" y="38862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EEPROM</a:t>
            </a:r>
          </a:p>
        </p:txBody>
      </p:sp>
      <p:sp>
        <p:nvSpPr>
          <p:cNvPr id="36" name="Rechteck 35"/>
          <p:cNvSpPr/>
          <p:nvPr/>
        </p:nvSpPr>
        <p:spPr bwMode="auto">
          <a:xfrm>
            <a:off x="3810000" y="33528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EPROM</a:t>
            </a:r>
          </a:p>
        </p:txBody>
      </p:sp>
      <p:sp>
        <p:nvSpPr>
          <p:cNvPr id="37" name="Rechteck 36"/>
          <p:cNvSpPr/>
          <p:nvPr/>
        </p:nvSpPr>
        <p:spPr bwMode="auto">
          <a:xfrm>
            <a:off x="3810000" y="28194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sp>
        <p:nvSpPr>
          <p:cNvPr id="38" name="Rechteck 37"/>
          <p:cNvSpPr/>
          <p:nvPr/>
        </p:nvSpPr>
        <p:spPr bwMode="auto">
          <a:xfrm>
            <a:off x="3810000" y="2133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Permanent</a:t>
            </a:r>
          </a:p>
        </p:txBody>
      </p:sp>
      <p:sp>
        <p:nvSpPr>
          <p:cNvPr id="39" name="Rechteck 38"/>
          <p:cNvSpPr/>
          <p:nvPr/>
        </p:nvSpPr>
        <p:spPr bwMode="auto">
          <a:xfrm>
            <a:off x="7086600" y="2133600"/>
            <a:ext cx="990600" cy="3810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RW</a:t>
            </a:r>
          </a:p>
        </p:txBody>
      </p:sp>
    </p:spTree>
    <p:extLst>
      <p:ext uri="{BB962C8B-B14F-4D97-AF65-F5344CB8AC3E}">
        <p14:creationId xmlns:p14="http://schemas.microsoft.com/office/powerpoint/2010/main" val="2895510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Polarisation -&gt; high </a:t>
            </a:r>
            <a:r>
              <a:rPr lang="de-DE" sz="1200" dirty="0" err="1" smtClean="0"/>
              <a:t>current</a:t>
            </a:r>
            <a:endParaRPr lang="de-DE"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146</a:t>
            </a:fld>
            <a:endParaRPr lang="de-DE" altLang="de-DE"/>
          </a:p>
        </p:txBody>
      </p:sp>
      <p:cxnSp>
        <p:nvCxnSpPr>
          <p:cNvPr id="23" name="Gerade Verbindung mit Pfeil 22"/>
          <p:cNvCxnSpPr/>
          <p:nvPr/>
        </p:nvCxnSpPr>
        <p:spPr bwMode="auto">
          <a:xfrm>
            <a:off x="6096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V="1">
            <a:off x="11430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1143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762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11430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096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11430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lipse 20"/>
          <p:cNvSpPr/>
          <p:nvPr/>
        </p:nvSpPr>
        <p:spPr bwMode="auto">
          <a:xfrm>
            <a:off x="1066800" y="4114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1371600" y="4191000"/>
            <a:ext cx="287259" cy="276999"/>
          </a:xfrm>
          <a:prstGeom prst="rect">
            <a:avLst/>
          </a:prstGeom>
          <a:noFill/>
        </p:spPr>
        <p:txBody>
          <a:bodyPr wrap="none" rtlCol="0">
            <a:spAutoFit/>
          </a:bodyPr>
          <a:lstStyle/>
          <a:p>
            <a:r>
              <a:rPr lang="de-DE" dirty="0" smtClean="0"/>
              <a:t>V</a:t>
            </a:r>
            <a:endParaRPr lang="de-DE" dirty="0"/>
          </a:p>
        </p:txBody>
      </p:sp>
      <p:sp>
        <p:nvSpPr>
          <p:cNvPr id="30" name="Textfeld 29"/>
          <p:cNvSpPr txBox="1"/>
          <p:nvPr/>
        </p:nvSpPr>
        <p:spPr>
          <a:xfrm>
            <a:off x="829384" y="3429000"/>
            <a:ext cx="304892" cy="276999"/>
          </a:xfrm>
          <a:prstGeom prst="rect">
            <a:avLst/>
          </a:prstGeom>
          <a:noFill/>
        </p:spPr>
        <p:txBody>
          <a:bodyPr wrap="none" rtlCol="0">
            <a:spAutoFit/>
          </a:bodyPr>
          <a:lstStyle/>
          <a:p>
            <a:r>
              <a:rPr lang="de-DE" dirty="0" smtClean="0"/>
              <a:t>Q</a:t>
            </a:r>
            <a:endParaRPr lang="de-DE" dirty="0"/>
          </a:p>
        </p:txBody>
      </p:sp>
      <p:sp>
        <p:nvSpPr>
          <p:cNvPr id="5" name="Rechteck 4"/>
          <p:cNvSpPr/>
          <p:nvPr/>
        </p:nvSpPr>
        <p:spPr bwMode="auto">
          <a:xfrm>
            <a:off x="25146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1" name="Rechteck 30"/>
          <p:cNvSpPr/>
          <p:nvPr/>
        </p:nvSpPr>
        <p:spPr bwMode="auto">
          <a:xfrm>
            <a:off x="25146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 name="Rechteck 18"/>
          <p:cNvSpPr/>
          <p:nvPr/>
        </p:nvSpPr>
        <p:spPr bwMode="auto">
          <a:xfrm>
            <a:off x="2514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 name="Rechteck 39"/>
          <p:cNvSpPr/>
          <p:nvPr/>
        </p:nvSpPr>
        <p:spPr bwMode="auto">
          <a:xfrm>
            <a:off x="2514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4336" name="Gerade Verbindung mit Pfeil 14335"/>
          <p:cNvCxnSpPr>
            <a:endCxn id="5" idx="0"/>
          </p:cNvCxnSpPr>
          <p:nvPr/>
        </p:nvCxnSpPr>
        <p:spPr bwMode="auto">
          <a:xfrm>
            <a:off x="2895600" y="51054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p:cNvCxnSpPr/>
          <p:nvPr/>
        </p:nvCxnSpPr>
        <p:spPr bwMode="auto">
          <a:xfrm>
            <a:off x="2895600" y="61722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hteck 43"/>
          <p:cNvSpPr/>
          <p:nvPr/>
        </p:nvSpPr>
        <p:spPr bwMode="auto">
          <a:xfrm>
            <a:off x="38862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5" name="Rechteck 44"/>
          <p:cNvSpPr/>
          <p:nvPr/>
        </p:nvSpPr>
        <p:spPr bwMode="auto">
          <a:xfrm>
            <a:off x="38862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50" name="Gerade Verbindung mit Pfeil 49"/>
          <p:cNvCxnSpPr>
            <a:endCxn id="44" idx="0"/>
          </p:cNvCxnSpPr>
          <p:nvPr/>
        </p:nvCxnSpPr>
        <p:spPr bwMode="auto">
          <a:xfrm>
            <a:off x="4267200" y="51054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mit Pfeil 50"/>
          <p:cNvCxnSpPr/>
          <p:nvPr/>
        </p:nvCxnSpPr>
        <p:spPr bwMode="auto">
          <a:xfrm>
            <a:off x="4267200" y="61722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hteck 55"/>
          <p:cNvSpPr/>
          <p:nvPr/>
        </p:nvSpPr>
        <p:spPr bwMode="auto">
          <a:xfrm>
            <a:off x="52578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7" name="Rechteck 56"/>
          <p:cNvSpPr/>
          <p:nvPr/>
        </p:nvSpPr>
        <p:spPr bwMode="auto">
          <a:xfrm>
            <a:off x="52578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62" name="Gerade Verbindung mit Pfeil 61"/>
          <p:cNvCxnSpPr>
            <a:endCxn id="56" idx="0"/>
          </p:cNvCxnSpPr>
          <p:nvPr/>
        </p:nvCxnSpPr>
        <p:spPr bwMode="auto">
          <a:xfrm>
            <a:off x="5638800" y="51054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mit Pfeil 62"/>
          <p:cNvCxnSpPr/>
          <p:nvPr/>
        </p:nvCxnSpPr>
        <p:spPr bwMode="auto">
          <a:xfrm>
            <a:off x="5638800" y="61722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66294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3" name="Rechteck 72"/>
          <p:cNvSpPr/>
          <p:nvPr/>
        </p:nvSpPr>
        <p:spPr bwMode="auto">
          <a:xfrm>
            <a:off x="66294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78" name="Gerade Verbindung mit Pfeil 77"/>
          <p:cNvCxnSpPr>
            <a:endCxn id="72" idx="0"/>
          </p:cNvCxnSpPr>
          <p:nvPr/>
        </p:nvCxnSpPr>
        <p:spPr bwMode="auto">
          <a:xfrm>
            <a:off x="70104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mit Pfeil 78"/>
          <p:cNvCxnSpPr/>
          <p:nvPr/>
        </p:nvCxnSpPr>
        <p:spPr bwMode="auto">
          <a:xfrm>
            <a:off x="70104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7162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89" name="Ellipse 88"/>
          <p:cNvSpPr/>
          <p:nvPr/>
        </p:nvSpPr>
        <p:spPr bwMode="auto">
          <a:xfrm>
            <a:off x="7162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90" name="Rechteck 89"/>
          <p:cNvSpPr/>
          <p:nvPr/>
        </p:nvSpPr>
        <p:spPr bwMode="auto">
          <a:xfrm>
            <a:off x="80010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1" name="Rechteck 90"/>
          <p:cNvSpPr/>
          <p:nvPr/>
        </p:nvSpPr>
        <p:spPr bwMode="auto">
          <a:xfrm>
            <a:off x="80010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96" name="Gerade Verbindung mit Pfeil 95"/>
          <p:cNvCxnSpPr>
            <a:endCxn id="90" idx="0"/>
          </p:cNvCxnSpPr>
          <p:nvPr/>
        </p:nvCxnSpPr>
        <p:spPr bwMode="auto">
          <a:xfrm>
            <a:off x="83820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mit Pfeil 96"/>
          <p:cNvCxnSpPr/>
          <p:nvPr/>
        </p:nvCxnSpPr>
        <p:spPr bwMode="auto">
          <a:xfrm>
            <a:off x="83820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hteck 109"/>
          <p:cNvSpPr/>
          <p:nvPr/>
        </p:nvSpPr>
        <p:spPr bwMode="auto">
          <a:xfrm>
            <a:off x="11430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1" name="Rechteck 110"/>
          <p:cNvSpPr/>
          <p:nvPr/>
        </p:nvSpPr>
        <p:spPr bwMode="auto">
          <a:xfrm>
            <a:off x="11430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16" name="Gerade Verbindung mit Pfeil 115"/>
          <p:cNvCxnSpPr>
            <a:endCxn id="110" idx="0"/>
          </p:cNvCxnSpPr>
          <p:nvPr/>
        </p:nvCxnSpPr>
        <p:spPr bwMode="auto">
          <a:xfrm>
            <a:off x="15240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mit Pfeil 116"/>
          <p:cNvCxnSpPr/>
          <p:nvPr/>
        </p:nvCxnSpPr>
        <p:spPr bwMode="auto">
          <a:xfrm>
            <a:off x="15240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mit Pfeil 117"/>
          <p:cNvCxnSpPr/>
          <p:nvPr/>
        </p:nvCxnSpPr>
        <p:spPr bwMode="auto">
          <a:xfrm>
            <a:off x="19812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mit Pfeil 118"/>
          <p:cNvCxnSpPr/>
          <p:nvPr/>
        </p:nvCxnSpPr>
        <p:spPr bwMode="auto">
          <a:xfrm flipV="1">
            <a:off x="25146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24"/>
          <p:cNvCxnSpPr/>
          <p:nvPr/>
        </p:nvCxnSpPr>
        <p:spPr bwMode="auto">
          <a:xfrm flipV="1">
            <a:off x="25146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25"/>
          <p:cNvCxnSpPr/>
          <p:nvPr/>
        </p:nvCxnSpPr>
        <p:spPr bwMode="auto">
          <a:xfrm flipV="1">
            <a:off x="21336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26"/>
          <p:cNvCxnSpPr/>
          <p:nvPr/>
        </p:nvCxnSpPr>
        <p:spPr bwMode="auto">
          <a:xfrm>
            <a:off x="25146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27"/>
          <p:cNvCxnSpPr/>
          <p:nvPr/>
        </p:nvCxnSpPr>
        <p:spPr bwMode="auto">
          <a:xfrm>
            <a:off x="19812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28"/>
          <p:cNvCxnSpPr/>
          <p:nvPr/>
        </p:nvCxnSpPr>
        <p:spPr bwMode="auto">
          <a:xfrm flipV="1">
            <a:off x="25146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Ellipse 124"/>
          <p:cNvSpPr/>
          <p:nvPr/>
        </p:nvSpPr>
        <p:spPr bwMode="auto">
          <a:xfrm>
            <a:off x="2580640" y="399796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6" name="Textfeld 125"/>
          <p:cNvSpPr txBox="1"/>
          <p:nvPr/>
        </p:nvSpPr>
        <p:spPr>
          <a:xfrm>
            <a:off x="2743200" y="4191000"/>
            <a:ext cx="287259" cy="276999"/>
          </a:xfrm>
          <a:prstGeom prst="rect">
            <a:avLst/>
          </a:prstGeom>
          <a:noFill/>
        </p:spPr>
        <p:txBody>
          <a:bodyPr wrap="none" rtlCol="0">
            <a:spAutoFit/>
          </a:bodyPr>
          <a:lstStyle/>
          <a:p>
            <a:r>
              <a:rPr lang="de-DE" dirty="0" smtClean="0"/>
              <a:t>V</a:t>
            </a:r>
            <a:endParaRPr lang="de-DE" dirty="0"/>
          </a:p>
        </p:txBody>
      </p:sp>
      <p:sp>
        <p:nvSpPr>
          <p:cNvPr id="127" name="Textfeld 126"/>
          <p:cNvSpPr txBox="1"/>
          <p:nvPr/>
        </p:nvSpPr>
        <p:spPr>
          <a:xfrm>
            <a:off x="2200984" y="3429000"/>
            <a:ext cx="304892" cy="276999"/>
          </a:xfrm>
          <a:prstGeom prst="rect">
            <a:avLst/>
          </a:prstGeom>
          <a:noFill/>
        </p:spPr>
        <p:txBody>
          <a:bodyPr wrap="none" rtlCol="0">
            <a:spAutoFit/>
          </a:bodyPr>
          <a:lstStyle/>
          <a:p>
            <a:r>
              <a:rPr lang="de-DE" dirty="0" smtClean="0"/>
              <a:t>Q</a:t>
            </a:r>
            <a:endParaRPr lang="de-DE" dirty="0"/>
          </a:p>
        </p:txBody>
      </p:sp>
      <p:cxnSp>
        <p:nvCxnSpPr>
          <p:cNvPr id="128" name="Gerade Verbindung mit Pfeil 127"/>
          <p:cNvCxnSpPr/>
          <p:nvPr/>
        </p:nvCxnSpPr>
        <p:spPr bwMode="auto">
          <a:xfrm>
            <a:off x="33528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mit Pfeil 128"/>
          <p:cNvCxnSpPr/>
          <p:nvPr/>
        </p:nvCxnSpPr>
        <p:spPr bwMode="auto">
          <a:xfrm flipV="1">
            <a:off x="38862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24"/>
          <p:cNvCxnSpPr/>
          <p:nvPr/>
        </p:nvCxnSpPr>
        <p:spPr bwMode="auto">
          <a:xfrm flipV="1">
            <a:off x="38862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25"/>
          <p:cNvCxnSpPr/>
          <p:nvPr/>
        </p:nvCxnSpPr>
        <p:spPr bwMode="auto">
          <a:xfrm flipV="1">
            <a:off x="35052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26"/>
          <p:cNvCxnSpPr/>
          <p:nvPr/>
        </p:nvCxnSpPr>
        <p:spPr bwMode="auto">
          <a:xfrm>
            <a:off x="38862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27"/>
          <p:cNvCxnSpPr/>
          <p:nvPr/>
        </p:nvCxnSpPr>
        <p:spPr bwMode="auto">
          <a:xfrm>
            <a:off x="33528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28"/>
          <p:cNvCxnSpPr/>
          <p:nvPr/>
        </p:nvCxnSpPr>
        <p:spPr bwMode="auto">
          <a:xfrm flipV="1">
            <a:off x="38862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Ellipse 134"/>
          <p:cNvSpPr/>
          <p:nvPr/>
        </p:nvSpPr>
        <p:spPr bwMode="auto">
          <a:xfrm>
            <a:off x="4023360" y="392176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6" name="Textfeld 135"/>
          <p:cNvSpPr txBox="1"/>
          <p:nvPr/>
        </p:nvSpPr>
        <p:spPr>
          <a:xfrm>
            <a:off x="4114800" y="4191000"/>
            <a:ext cx="287259" cy="276999"/>
          </a:xfrm>
          <a:prstGeom prst="rect">
            <a:avLst/>
          </a:prstGeom>
          <a:noFill/>
        </p:spPr>
        <p:txBody>
          <a:bodyPr wrap="none" rtlCol="0">
            <a:spAutoFit/>
          </a:bodyPr>
          <a:lstStyle/>
          <a:p>
            <a:r>
              <a:rPr lang="de-DE" dirty="0" smtClean="0"/>
              <a:t>V</a:t>
            </a:r>
            <a:endParaRPr lang="de-DE" dirty="0"/>
          </a:p>
        </p:txBody>
      </p:sp>
      <p:sp>
        <p:nvSpPr>
          <p:cNvPr id="137" name="Textfeld 136"/>
          <p:cNvSpPr txBox="1"/>
          <p:nvPr/>
        </p:nvSpPr>
        <p:spPr>
          <a:xfrm>
            <a:off x="3572584" y="3429000"/>
            <a:ext cx="304892" cy="276999"/>
          </a:xfrm>
          <a:prstGeom prst="rect">
            <a:avLst/>
          </a:prstGeom>
          <a:noFill/>
        </p:spPr>
        <p:txBody>
          <a:bodyPr wrap="none" rtlCol="0">
            <a:spAutoFit/>
          </a:bodyPr>
          <a:lstStyle/>
          <a:p>
            <a:r>
              <a:rPr lang="de-DE" dirty="0" smtClean="0"/>
              <a:t>Q</a:t>
            </a:r>
            <a:endParaRPr lang="de-DE" dirty="0"/>
          </a:p>
        </p:txBody>
      </p:sp>
      <p:cxnSp>
        <p:nvCxnSpPr>
          <p:cNvPr id="138" name="Gerade Verbindung mit Pfeil 137"/>
          <p:cNvCxnSpPr/>
          <p:nvPr/>
        </p:nvCxnSpPr>
        <p:spPr bwMode="auto">
          <a:xfrm>
            <a:off x="47244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mit Pfeil 138"/>
          <p:cNvCxnSpPr/>
          <p:nvPr/>
        </p:nvCxnSpPr>
        <p:spPr bwMode="auto">
          <a:xfrm flipV="1">
            <a:off x="52578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24"/>
          <p:cNvCxnSpPr/>
          <p:nvPr/>
        </p:nvCxnSpPr>
        <p:spPr bwMode="auto">
          <a:xfrm flipV="1">
            <a:off x="52578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25"/>
          <p:cNvCxnSpPr/>
          <p:nvPr/>
        </p:nvCxnSpPr>
        <p:spPr bwMode="auto">
          <a:xfrm flipV="1">
            <a:off x="48768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26"/>
          <p:cNvCxnSpPr/>
          <p:nvPr/>
        </p:nvCxnSpPr>
        <p:spPr bwMode="auto">
          <a:xfrm>
            <a:off x="52578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27"/>
          <p:cNvCxnSpPr/>
          <p:nvPr/>
        </p:nvCxnSpPr>
        <p:spPr bwMode="auto">
          <a:xfrm>
            <a:off x="47244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28"/>
          <p:cNvCxnSpPr/>
          <p:nvPr/>
        </p:nvCxnSpPr>
        <p:spPr bwMode="auto">
          <a:xfrm flipV="1">
            <a:off x="52578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Ellipse 144"/>
          <p:cNvSpPr/>
          <p:nvPr/>
        </p:nvSpPr>
        <p:spPr bwMode="auto">
          <a:xfrm>
            <a:off x="5547360" y="381508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Textfeld 145"/>
          <p:cNvSpPr txBox="1"/>
          <p:nvPr/>
        </p:nvSpPr>
        <p:spPr>
          <a:xfrm>
            <a:off x="5486400" y="4191000"/>
            <a:ext cx="287259" cy="276999"/>
          </a:xfrm>
          <a:prstGeom prst="rect">
            <a:avLst/>
          </a:prstGeom>
          <a:noFill/>
        </p:spPr>
        <p:txBody>
          <a:bodyPr wrap="none" rtlCol="0">
            <a:spAutoFit/>
          </a:bodyPr>
          <a:lstStyle/>
          <a:p>
            <a:r>
              <a:rPr lang="de-DE" dirty="0" smtClean="0"/>
              <a:t>V</a:t>
            </a:r>
            <a:endParaRPr lang="de-DE" dirty="0"/>
          </a:p>
        </p:txBody>
      </p:sp>
      <p:sp>
        <p:nvSpPr>
          <p:cNvPr id="147" name="Textfeld 146"/>
          <p:cNvSpPr txBox="1"/>
          <p:nvPr/>
        </p:nvSpPr>
        <p:spPr>
          <a:xfrm>
            <a:off x="4944184" y="3429000"/>
            <a:ext cx="304892" cy="276999"/>
          </a:xfrm>
          <a:prstGeom prst="rect">
            <a:avLst/>
          </a:prstGeom>
          <a:noFill/>
        </p:spPr>
        <p:txBody>
          <a:bodyPr wrap="none" rtlCol="0">
            <a:spAutoFit/>
          </a:bodyPr>
          <a:lstStyle/>
          <a:p>
            <a:r>
              <a:rPr lang="de-DE" dirty="0" smtClean="0"/>
              <a:t>Q</a:t>
            </a:r>
            <a:endParaRPr lang="de-DE" dirty="0"/>
          </a:p>
        </p:txBody>
      </p:sp>
      <p:cxnSp>
        <p:nvCxnSpPr>
          <p:cNvPr id="148" name="Gerade Verbindung mit Pfeil 147"/>
          <p:cNvCxnSpPr/>
          <p:nvPr/>
        </p:nvCxnSpPr>
        <p:spPr bwMode="auto">
          <a:xfrm>
            <a:off x="60960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mit Pfeil 148"/>
          <p:cNvCxnSpPr/>
          <p:nvPr/>
        </p:nvCxnSpPr>
        <p:spPr bwMode="auto">
          <a:xfrm flipV="1">
            <a:off x="66294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24"/>
          <p:cNvCxnSpPr/>
          <p:nvPr/>
        </p:nvCxnSpPr>
        <p:spPr bwMode="auto">
          <a:xfrm flipV="1">
            <a:off x="66294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25"/>
          <p:cNvCxnSpPr/>
          <p:nvPr/>
        </p:nvCxnSpPr>
        <p:spPr bwMode="auto">
          <a:xfrm flipV="1">
            <a:off x="62484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26"/>
          <p:cNvCxnSpPr/>
          <p:nvPr/>
        </p:nvCxnSpPr>
        <p:spPr bwMode="auto">
          <a:xfrm>
            <a:off x="66294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27"/>
          <p:cNvCxnSpPr/>
          <p:nvPr/>
        </p:nvCxnSpPr>
        <p:spPr bwMode="auto">
          <a:xfrm>
            <a:off x="60960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28"/>
          <p:cNvCxnSpPr/>
          <p:nvPr/>
        </p:nvCxnSpPr>
        <p:spPr bwMode="auto">
          <a:xfrm flipV="1">
            <a:off x="66294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Ellipse 154"/>
          <p:cNvSpPr/>
          <p:nvPr/>
        </p:nvSpPr>
        <p:spPr bwMode="auto">
          <a:xfrm>
            <a:off x="7086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6" name="Textfeld 155"/>
          <p:cNvSpPr txBox="1"/>
          <p:nvPr/>
        </p:nvSpPr>
        <p:spPr>
          <a:xfrm>
            <a:off x="6858000" y="4191000"/>
            <a:ext cx="287259" cy="276999"/>
          </a:xfrm>
          <a:prstGeom prst="rect">
            <a:avLst/>
          </a:prstGeom>
          <a:noFill/>
        </p:spPr>
        <p:txBody>
          <a:bodyPr wrap="none" rtlCol="0">
            <a:spAutoFit/>
          </a:bodyPr>
          <a:lstStyle/>
          <a:p>
            <a:r>
              <a:rPr lang="de-DE" dirty="0" smtClean="0"/>
              <a:t>V</a:t>
            </a:r>
            <a:endParaRPr lang="de-DE" dirty="0"/>
          </a:p>
        </p:txBody>
      </p:sp>
      <p:sp>
        <p:nvSpPr>
          <p:cNvPr id="157" name="Textfeld 156"/>
          <p:cNvSpPr txBox="1"/>
          <p:nvPr/>
        </p:nvSpPr>
        <p:spPr>
          <a:xfrm>
            <a:off x="6315784" y="3429000"/>
            <a:ext cx="304892" cy="276999"/>
          </a:xfrm>
          <a:prstGeom prst="rect">
            <a:avLst/>
          </a:prstGeom>
          <a:noFill/>
        </p:spPr>
        <p:txBody>
          <a:bodyPr wrap="none" rtlCol="0">
            <a:spAutoFit/>
          </a:bodyPr>
          <a:lstStyle/>
          <a:p>
            <a:r>
              <a:rPr lang="de-DE" dirty="0" smtClean="0"/>
              <a:t>Q</a:t>
            </a:r>
            <a:endParaRPr lang="de-DE" dirty="0"/>
          </a:p>
        </p:txBody>
      </p:sp>
      <p:cxnSp>
        <p:nvCxnSpPr>
          <p:cNvPr id="158" name="Gerade Verbindung mit Pfeil 157"/>
          <p:cNvCxnSpPr/>
          <p:nvPr/>
        </p:nvCxnSpPr>
        <p:spPr bwMode="auto">
          <a:xfrm>
            <a:off x="74676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mit Pfeil 158"/>
          <p:cNvCxnSpPr/>
          <p:nvPr/>
        </p:nvCxnSpPr>
        <p:spPr bwMode="auto">
          <a:xfrm flipV="1">
            <a:off x="80010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24"/>
          <p:cNvCxnSpPr/>
          <p:nvPr/>
        </p:nvCxnSpPr>
        <p:spPr bwMode="auto">
          <a:xfrm flipV="1">
            <a:off x="8001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25"/>
          <p:cNvCxnSpPr/>
          <p:nvPr/>
        </p:nvCxnSpPr>
        <p:spPr bwMode="auto">
          <a:xfrm flipV="1">
            <a:off x="7620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26"/>
          <p:cNvCxnSpPr/>
          <p:nvPr/>
        </p:nvCxnSpPr>
        <p:spPr bwMode="auto">
          <a:xfrm>
            <a:off x="8001000" y="3886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27"/>
          <p:cNvCxnSpPr/>
          <p:nvPr/>
        </p:nvCxnSpPr>
        <p:spPr bwMode="auto">
          <a:xfrm>
            <a:off x="74676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28"/>
          <p:cNvCxnSpPr/>
          <p:nvPr/>
        </p:nvCxnSpPr>
        <p:spPr bwMode="auto">
          <a:xfrm flipV="1">
            <a:off x="80010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Ellipse 164"/>
          <p:cNvSpPr/>
          <p:nvPr/>
        </p:nvSpPr>
        <p:spPr bwMode="auto">
          <a:xfrm>
            <a:off x="861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6" name="Textfeld 165"/>
          <p:cNvSpPr txBox="1"/>
          <p:nvPr/>
        </p:nvSpPr>
        <p:spPr>
          <a:xfrm>
            <a:off x="8229600" y="4191000"/>
            <a:ext cx="287259" cy="276999"/>
          </a:xfrm>
          <a:prstGeom prst="rect">
            <a:avLst/>
          </a:prstGeom>
          <a:noFill/>
        </p:spPr>
        <p:txBody>
          <a:bodyPr wrap="none" rtlCol="0">
            <a:spAutoFit/>
          </a:bodyPr>
          <a:lstStyle/>
          <a:p>
            <a:r>
              <a:rPr lang="de-DE" dirty="0" smtClean="0"/>
              <a:t>V</a:t>
            </a:r>
            <a:endParaRPr lang="de-DE" dirty="0"/>
          </a:p>
        </p:txBody>
      </p:sp>
      <p:sp>
        <p:nvSpPr>
          <p:cNvPr id="167" name="Textfeld 166"/>
          <p:cNvSpPr txBox="1"/>
          <p:nvPr/>
        </p:nvSpPr>
        <p:spPr>
          <a:xfrm>
            <a:off x="7687384" y="3429000"/>
            <a:ext cx="304892" cy="276999"/>
          </a:xfrm>
          <a:prstGeom prst="rect">
            <a:avLst/>
          </a:prstGeom>
          <a:noFill/>
        </p:spPr>
        <p:txBody>
          <a:bodyPr wrap="none" rtlCol="0">
            <a:spAutoFit/>
          </a:bodyPr>
          <a:lstStyle/>
          <a:p>
            <a:r>
              <a:rPr lang="de-DE" dirty="0" smtClean="0"/>
              <a:t>Q</a:t>
            </a:r>
            <a:endParaRPr lang="de-DE" dirty="0"/>
          </a:p>
        </p:txBody>
      </p:sp>
      <p:sp>
        <p:nvSpPr>
          <p:cNvPr id="177" name="Ellipse 176"/>
          <p:cNvSpPr/>
          <p:nvPr/>
        </p:nvSpPr>
        <p:spPr bwMode="auto">
          <a:xfrm>
            <a:off x="8534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78" name="Ellipse 177"/>
          <p:cNvSpPr/>
          <p:nvPr/>
        </p:nvSpPr>
        <p:spPr bwMode="auto">
          <a:xfrm>
            <a:off x="8534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79" name="Ellipse 178"/>
          <p:cNvSpPr/>
          <p:nvPr/>
        </p:nvSpPr>
        <p:spPr bwMode="auto">
          <a:xfrm>
            <a:off x="8686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0" name="Ellipse 179"/>
          <p:cNvSpPr/>
          <p:nvPr/>
        </p:nvSpPr>
        <p:spPr bwMode="auto">
          <a:xfrm>
            <a:off x="8686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4343" name="Gerader Verbinder 14342"/>
          <p:cNvCxnSpPr/>
          <p:nvPr/>
        </p:nvCxnSpPr>
        <p:spPr bwMode="auto">
          <a:xfrm>
            <a:off x="13716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r Verbinder 182"/>
          <p:cNvCxnSpPr/>
          <p:nvPr/>
        </p:nvCxnSpPr>
        <p:spPr bwMode="auto">
          <a:xfrm>
            <a:off x="27432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r Verbinder 183"/>
          <p:cNvCxnSpPr/>
          <p:nvPr/>
        </p:nvCxnSpPr>
        <p:spPr bwMode="auto">
          <a:xfrm>
            <a:off x="41148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r Verbinder 184"/>
          <p:cNvCxnSpPr/>
          <p:nvPr/>
        </p:nvCxnSpPr>
        <p:spPr bwMode="auto">
          <a:xfrm>
            <a:off x="54864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r Verbinder 185"/>
          <p:cNvCxnSpPr/>
          <p:nvPr/>
        </p:nvCxnSpPr>
        <p:spPr bwMode="auto">
          <a:xfrm>
            <a:off x="68580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r Verbinder 186"/>
          <p:cNvCxnSpPr/>
          <p:nvPr/>
        </p:nvCxnSpPr>
        <p:spPr bwMode="auto">
          <a:xfrm>
            <a:off x="82296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8" name="Ellipse 187"/>
          <p:cNvSpPr/>
          <p:nvPr/>
        </p:nvSpPr>
        <p:spPr bwMode="auto">
          <a:xfrm>
            <a:off x="2514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9" name="Ellipse 188"/>
          <p:cNvSpPr/>
          <p:nvPr/>
        </p:nvSpPr>
        <p:spPr bwMode="auto">
          <a:xfrm>
            <a:off x="2514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2" name="Ellipse 191"/>
          <p:cNvSpPr/>
          <p:nvPr/>
        </p:nvSpPr>
        <p:spPr bwMode="auto">
          <a:xfrm>
            <a:off x="2590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3" name="Ellipse 192"/>
          <p:cNvSpPr/>
          <p:nvPr/>
        </p:nvSpPr>
        <p:spPr bwMode="auto">
          <a:xfrm>
            <a:off x="2590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4" name="Rechteck 193"/>
          <p:cNvSpPr/>
          <p:nvPr/>
        </p:nvSpPr>
        <p:spPr bwMode="auto">
          <a:xfrm>
            <a:off x="3886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5" name="Rechteck 194"/>
          <p:cNvSpPr/>
          <p:nvPr/>
        </p:nvSpPr>
        <p:spPr bwMode="auto">
          <a:xfrm>
            <a:off x="3886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6" name="Ellipse 195"/>
          <p:cNvSpPr/>
          <p:nvPr/>
        </p:nvSpPr>
        <p:spPr bwMode="auto">
          <a:xfrm>
            <a:off x="3886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7" name="Ellipse 196"/>
          <p:cNvSpPr/>
          <p:nvPr/>
        </p:nvSpPr>
        <p:spPr bwMode="auto">
          <a:xfrm>
            <a:off x="3886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8" name="Ellipse 197"/>
          <p:cNvSpPr/>
          <p:nvPr/>
        </p:nvSpPr>
        <p:spPr bwMode="auto">
          <a:xfrm>
            <a:off x="3962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9" name="Ellipse 198"/>
          <p:cNvSpPr/>
          <p:nvPr/>
        </p:nvSpPr>
        <p:spPr bwMode="auto">
          <a:xfrm>
            <a:off x="3962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0" name="Rechteck 199"/>
          <p:cNvSpPr/>
          <p:nvPr/>
        </p:nvSpPr>
        <p:spPr bwMode="auto">
          <a:xfrm>
            <a:off x="4038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1" name="Rechteck 200"/>
          <p:cNvSpPr/>
          <p:nvPr/>
        </p:nvSpPr>
        <p:spPr bwMode="auto">
          <a:xfrm>
            <a:off x="4038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2" name="Ellipse 201"/>
          <p:cNvSpPr/>
          <p:nvPr/>
        </p:nvSpPr>
        <p:spPr bwMode="auto">
          <a:xfrm>
            <a:off x="4038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3" name="Ellipse 202"/>
          <p:cNvSpPr/>
          <p:nvPr/>
        </p:nvSpPr>
        <p:spPr bwMode="auto">
          <a:xfrm>
            <a:off x="4038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4" name="Ellipse 203"/>
          <p:cNvSpPr/>
          <p:nvPr/>
        </p:nvSpPr>
        <p:spPr bwMode="auto">
          <a:xfrm>
            <a:off x="4114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5" name="Ellipse 204"/>
          <p:cNvSpPr/>
          <p:nvPr/>
        </p:nvSpPr>
        <p:spPr bwMode="auto">
          <a:xfrm>
            <a:off x="4114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6" name="Rechteck 205"/>
          <p:cNvSpPr/>
          <p:nvPr/>
        </p:nvSpPr>
        <p:spPr bwMode="auto">
          <a:xfrm>
            <a:off x="5257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7" name="Rechteck 206"/>
          <p:cNvSpPr/>
          <p:nvPr/>
        </p:nvSpPr>
        <p:spPr bwMode="auto">
          <a:xfrm>
            <a:off x="5257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8" name="Ellipse 207"/>
          <p:cNvSpPr/>
          <p:nvPr/>
        </p:nvSpPr>
        <p:spPr bwMode="auto">
          <a:xfrm>
            <a:off x="5257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9" name="Ellipse 208"/>
          <p:cNvSpPr/>
          <p:nvPr/>
        </p:nvSpPr>
        <p:spPr bwMode="auto">
          <a:xfrm>
            <a:off x="5257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0" name="Ellipse 209"/>
          <p:cNvSpPr/>
          <p:nvPr/>
        </p:nvSpPr>
        <p:spPr bwMode="auto">
          <a:xfrm>
            <a:off x="5334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1" name="Ellipse 210"/>
          <p:cNvSpPr/>
          <p:nvPr/>
        </p:nvSpPr>
        <p:spPr bwMode="auto">
          <a:xfrm>
            <a:off x="5334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2" name="Rechteck 211"/>
          <p:cNvSpPr/>
          <p:nvPr/>
        </p:nvSpPr>
        <p:spPr bwMode="auto">
          <a:xfrm>
            <a:off x="5410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3" name="Rechteck 212"/>
          <p:cNvSpPr/>
          <p:nvPr/>
        </p:nvSpPr>
        <p:spPr bwMode="auto">
          <a:xfrm>
            <a:off x="5410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Ellipse 213"/>
          <p:cNvSpPr/>
          <p:nvPr/>
        </p:nvSpPr>
        <p:spPr bwMode="auto">
          <a:xfrm>
            <a:off x="5410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5410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5486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5486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Rechteck 217"/>
          <p:cNvSpPr/>
          <p:nvPr/>
        </p:nvSpPr>
        <p:spPr bwMode="auto">
          <a:xfrm>
            <a:off x="5562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5562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Ellipse 219"/>
          <p:cNvSpPr/>
          <p:nvPr/>
        </p:nvSpPr>
        <p:spPr bwMode="auto">
          <a:xfrm>
            <a:off x="5562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5562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5638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5638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Rechteck 223"/>
          <p:cNvSpPr/>
          <p:nvPr/>
        </p:nvSpPr>
        <p:spPr bwMode="auto">
          <a:xfrm>
            <a:off x="66294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66294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Ellipse 225"/>
          <p:cNvSpPr/>
          <p:nvPr/>
        </p:nvSpPr>
        <p:spPr bwMode="auto">
          <a:xfrm>
            <a:off x="6629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6629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6705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6705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Rechteck 229"/>
          <p:cNvSpPr/>
          <p:nvPr/>
        </p:nvSpPr>
        <p:spPr bwMode="auto">
          <a:xfrm>
            <a:off x="6781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1" name="Rechteck 230"/>
          <p:cNvSpPr/>
          <p:nvPr/>
        </p:nvSpPr>
        <p:spPr bwMode="auto">
          <a:xfrm>
            <a:off x="6781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2" name="Ellipse 231"/>
          <p:cNvSpPr/>
          <p:nvPr/>
        </p:nvSpPr>
        <p:spPr bwMode="auto">
          <a:xfrm>
            <a:off x="6781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3" name="Ellipse 232"/>
          <p:cNvSpPr/>
          <p:nvPr/>
        </p:nvSpPr>
        <p:spPr bwMode="auto">
          <a:xfrm>
            <a:off x="6781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4" name="Ellipse 233"/>
          <p:cNvSpPr/>
          <p:nvPr/>
        </p:nvSpPr>
        <p:spPr bwMode="auto">
          <a:xfrm>
            <a:off x="6858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5" name="Ellipse 234"/>
          <p:cNvSpPr/>
          <p:nvPr/>
        </p:nvSpPr>
        <p:spPr bwMode="auto">
          <a:xfrm>
            <a:off x="6858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6" name="Rechteck 235"/>
          <p:cNvSpPr/>
          <p:nvPr/>
        </p:nvSpPr>
        <p:spPr bwMode="auto">
          <a:xfrm>
            <a:off x="6934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7" name="Rechteck 236"/>
          <p:cNvSpPr/>
          <p:nvPr/>
        </p:nvSpPr>
        <p:spPr bwMode="auto">
          <a:xfrm>
            <a:off x="6934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Ellipse 237"/>
          <p:cNvSpPr/>
          <p:nvPr/>
        </p:nvSpPr>
        <p:spPr bwMode="auto">
          <a:xfrm>
            <a:off x="6934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9" name="Ellipse 238"/>
          <p:cNvSpPr/>
          <p:nvPr/>
        </p:nvSpPr>
        <p:spPr bwMode="auto">
          <a:xfrm>
            <a:off x="6934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Ellipse 239"/>
          <p:cNvSpPr/>
          <p:nvPr/>
        </p:nvSpPr>
        <p:spPr bwMode="auto">
          <a:xfrm>
            <a:off x="7010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1" name="Ellipse 240"/>
          <p:cNvSpPr/>
          <p:nvPr/>
        </p:nvSpPr>
        <p:spPr bwMode="auto">
          <a:xfrm>
            <a:off x="7010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2" name="Rechteck 241"/>
          <p:cNvSpPr/>
          <p:nvPr/>
        </p:nvSpPr>
        <p:spPr bwMode="auto">
          <a:xfrm>
            <a:off x="80010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3" name="Rechteck 242"/>
          <p:cNvSpPr/>
          <p:nvPr/>
        </p:nvSpPr>
        <p:spPr bwMode="auto">
          <a:xfrm>
            <a:off x="80010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4" name="Ellipse 243"/>
          <p:cNvSpPr/>
          <p:nvPr/>
        </p:nvSpPr>
        <p:spPr bwMode="auto">
          <a:xfrm>
            <a:off x="8001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Ellipse 244"/>
          <p:cNvSpPr/>
          <p:nvPr/>
        </p:nvSpPr>
        <p:spPr bwMode="auto">
          <a:xfrm>
            <a:off x="8001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Ellipse 245"/>
          <p:cNvSpPr/>
          <p:nvPr/>
        </p:nvSpPr>
        <p:spPr bwMode="auto">
          <a:xfrm>
            <a:off x="8077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7" name="Ellipse 246"/>
          <p:cNvSpPr/>
          <p:nvPr/>
        </p:nvSpPr>
        <p:spPr bwMode="auto">
          <a:xfrm>
            <a:off x="8077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8" name="Rechteck 247"/>
          <p:cNvSpPr/>
          <p:nvPr/>
        </p:nvSpPr>
        <p:spPr bwMode="auto">
          <a:xfrm>
            <a:off x="81534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9" name="Rechteck 248"/>
          <p:cNvSpPr/>
          <p:nvPr/>
        </p:nvSpPr>
        <p:spPr bwMode="auto">
          <a:xfrm>
            <a:off x="81534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0" name="Ellipse 249"/>
          <p:cNvSpPr/>
          <p:nvPr/>
        </p:nvSpPr>
        <p:spPr bwMode="auto">
          <a:xfrm>
            <a:off x="8153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Ellipse 250"/>
          <p:cNvSpPr/>
          <p:nvPr/>
        </p:nvSpPr>
        <p:spPr bwMode="auto">
          <a:xfrm>
            <a:off x="8153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Ellipse 251"/>
          <p:cNvSpPr/>
          <p:nvPr/>
        </p:nvSpPr>
        <p:spPr bwMode="auto">
          <a:xfrm>
            <a:off x="8229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3" name="Ellipse 252"/>
          <p:cNvSpPr/>
          <p:nvPr/>
        </p:nvSpPr>
        <p:spPr bwMode="auto">
          <a:xfrm>
            <a:off x="8229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4" name="Rechteck 253"/>
          <p:cNvSpPr/>
          <p:nvPr/>
        </p:nvSpPr>
        <p:spPr bwMode="auto">
          <a:xfrm>
            <a:off x="8305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5" name="Rechteck 254"/>
          <p:cNvSpPr/>
          <p:nvPr/>
        </p:nvSpPr>
        <p:spPr bwMode="auto">
          <a:xfrm>
            <a:off x="8305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6" name="Ellipse 255"/>
          <p:cNvSpPr/>
          <p:nvPr/>
        </p:nvSpPr>
        <p:spPr bwMode="auto">
          <a:xfrm>
            <a:off x="8305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7" name="Ellipse 256"/>
          <p:cNvSpPr/>
          <p:nvPr/>
        </p:nvSpPr>
        <p:spPr bwMode="auto">
          <a:xfrm>
            <a:off x="8305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8" name="Ellipse 257"/>
          <p:cNvSpPr/>
          <p:nvPr/>
        </p:nvSpPr>
        <p:spPr bwMode="auto">
          <a:xfrm>
            <a:off x="8382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9" name="Ellipse 258"/>
          <p:cNvSpPr/>
          <p:nvPr/>
        </p:nvSpPr>
        <p:spPr bwMode="auto">
          <a:xfrm>
            <a:off x="8382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0" name="Ellipse 259"/>
          <p:cNvSpPr/>
          <p:nvPr/>
        </p:nvSpPr>
        <p:spPr bwMode="auto">
          <a:xfrm>
            <a:off x="2590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1" name="Ellipse 260"/>
          <p:cNvSpPr/>
          <p:nvPr/>
        </p:nvSpPr>
        <p:spPr bwMode="auto">
          <a:xfrm>
            <a:off x="25908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2" name="Ellipse 261"/>
          <p:cNvSpPr/>
          <p:nvPr/>
        </p:nvSpPr>
        <p:spPr bwMode="auto">
          <a:xfrm>
            <a:off x="3962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3" name="Ellipse 262"/>
          <p:cNvSpPr/>
          <p:nvPr/>
        </p:nvSpPr>
        <p:spPr bwMode="auto">
          <a:xfrm>
            <a:off x="39624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4" name="Ellipse 263"/>
          <p:cNvSpPr/>
          <p:nvPr/>
        </p:nvSpPr>
        <p:spPr bwMode="auto">
          <a:xfrm>
            <a:off x="4114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5" name="Ellipse 264"/>
          <p:cNvSpPr/>
          <p:nvPr/>
        </p:nvSpPr>
        <p:spPr bwMode="auto">
          <a:xfrm>
            <a:off x="41148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6" name="Ellipse 265"/>
          <p:cNvSpPr/>
          <p:nvPr/>
        </p:nvSpPr>
        <p:spPr bwMode="auto">
          <a:xfrm>
            <a:off x="53340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7" name="Ellipse 266"/>
          <p:cNvSpPr/>
          <p:nvPr/>
        </p:nvSpPr>
        <p:spPr bwMode="auto">
          <a:xfrm>
            <a:off x="53340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8" name="Ellipse 267"/>
          <p:cNvSpPr/>
          <p:nvPr/>
        </p:nvSpPr>
        <p:spPr bwMode="auto">
          <a:xfrm>
            <a:off x="548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9" name="Ellipse 268"/>
          <p:cNvSpPr/>
          <p:nvPr/>
        </p:nvSpPr>
        <p:spPr bwMode="auto">
          <a:xfrm>
            <a:off x="54864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0" name="Ellipse 269"/>
          <p:cNvSpPr/>
          <p:nvPr/>
        </p:nvSpPr>
        <p:spPr bwMode="auto">
          <a:xfrm>
            <a:off x="5638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1" name="Ellipse 270"/>
          <p:cNvSpPr/>
          <p:nvPr/>
        </p:nvSpPr>
        <p:spPr bwMode="auto">
          <a:xfrm>
            <a:off x="56388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2" name="Ellipse 271"/>
          <p:cNvSpPr/>
          <p:nvPr/>
        </p:nvSpPr>
        <p:spPr bwMode="auto">
          <a:xfrm>
            <a:off x="67056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3" name="Ellipse 272"/>
          <p:cNvSpPr/>
          <p:nvPr/>
        </p:nvSpPr>
        <p:spPr bwMode="auto">
          <a:xfrm>
            <a:off x="67056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4" name="Ellipse 273"/>
          <p:cNvSpPr/>
          <p:nvPr/>
        </p:nvSpPr>
        <p:spPr bwMode="auto">
          <a:xfrm>
            <a:off x="68580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5" name="Ellipse 274"/>
          <p:cNvSpPr/>
          <p:nvPr/>
        </p:nvSpPr>
        <p:spPr bwMode="auto">
          <a:xfrm>
            <a:off x="68580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6" name="Ellipse 275"/>
          <p:cNvSpPr/>
          <p:nvPr/>
        </p:nvSpPr>
        <p:spPr bwMode="auto">
          <a:xfrm>
            <a:off x="7010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7" name="Ellipse 276"/>
          <p:cNvSpPr/>
          <p:nvPr/>
        </p:nvSpPr>
        <p:spPr bwMode="auto">
          <a:xfrm>
            <a:off x="70104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8" name="Ellipse 277"/>
          <p:cNvSpPr/>
          <p:nvPr/>
        </p:nvSpPr>
        <p:spPr bwMode="auto">
          <a:xfrm>
            <a:off x="8077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9" name="Ellipse 278"/>
          <p:cNvSpPr/>
          <p:nvPr/>
        </p:nvSpPr>
        <p:spPr bwMode="auto">
          <a:xfrm>
            <a:off x="80772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80" name="Ellipse 279"/>
          <p:cNvSpPr/>
          <p:nvPr/>
        </p:nvSpPr>
        <p:spPr bwMode="auto">
          <a:xfrm>
            <a:off x="82296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81" name="Ellipse 280"/>
          <p:cNvSpPr/>
          <p:nvPr/>
        </p:nvSpPr>
        <p:spPr bwMode="auto">
          <a:xfrm>
            <a:off x="82296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82" name="Ellipse 281"/>
          <p:cNvSpPr/>
          <p:nvPr/>
        </p:nvSpPr>
        <p:spPr bwMode="auto">
          <a:xfrm>
            <a:off x="83820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83" name="Ellipse 282"/>
          <p:cNvSpPr/>
          <p:nvPr/>
        </p:nvSpPr>
        <p:spPr bwMode="auto">
          <a:xfrm>
            <a:off x="83820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4344" name="Textfeld 14343"/>
          <p:cNvSpPr txBox="1"/>
          <p:nvPr/>
        </p:nvSpPr>
        <p:spPr>
          <a:xfrm>
            <a:off x="2557091" y="5029200"/>
            <a:ext cx="372218" cy="276999"/>
          </a:xfrm>
          <a:prstGeom prst="rect">
            <a:avLst/>
          </a:prstGeom>
          <a:noFill/>
        </p:spPr>
        <p:txBody>
          <a:bodyPr wrap="none" rtlCol="0">
            <a:spAutoFit/>
          </a:bodyPr>
          <a:lstStyle/>
          <a:p>
            <a:r>
              <a:rPr lang="en-US" dirty="0" smtClean="0"/>
              <a:t>1V</a:t>
            </a:r>
            <a:endParaRPr lang="en-US" dirty="0"/>
          </a:p>
        </p:txBody>
      </p:sp>
      <p:sp>
        <p:nvSpPr>
          <p:cNvPr id="285" name="Textfeld 284"/>
          <p:cNvSpPr txBox="1"/>
          <p:nvPr/>
        </p:nvSpPr>
        <p:spPr>
          <a:xfrm>
            <a:off x="3886200" y="5029200"/>
            <a:ext cx="372218" cy="276999"/>
          </a:xfrm>
          <a:prstGeom prst="rect">
            <a:avLst/>
          </a:prstGeom>
          <a:noFill/>
        </p:spPr>
        <p:txBody>
          <a:bodyPr wrap="none" rtlCol="0">
            <a:spAutoFit/>
          </a:bodyPr>
          <a:lstStyle/>
          <a:p>
            <a:r>
              <a:rPr lang="en-US" dirty="0" smtClean="0"/>
              <a:t>2V</a:t>
            </a:r>
            <a:endParaRPr lang="en-US" dirty="0"/>
          </a:p>
        </p:txBody>
      </p:sp>
      <p:sp>
        <p:nvSpPr>
          <p:cNvPr id="286" name="Textfeld 285"/>
          <p:cNvSpPr txBox="1"/>
          <p:nvPr/>
        </p:nvSpPr>
        <p:spPr>
          <a:xfrm>
            <a:off x="5257800" y="5029200"/>
            <a:ext cx="372218" cy="276999"/>
          </a:xfrm>
          <a:prstGeom prst="rect">
            <a:avLst/>
          </a:prstGeom>
          <a:noFill/>
        </p:spPr>
        <p:txBody>
          <a:bodyPr wrap="none" rtlCol="0">
            <a:spAutoFit/>
          </a:bodyPr>
          <a:lstStyle/>
          <a:p>
            <a:r>
              <a:rPr lang="en-US" dirty="0" smtClean="0"/>
              <a:t>3V</a:t>
            </a:r>
            <a:endParaRPr lang="en-US" dirty="0"/>
          </a:p>
        </p:txBody>
      </p:sp>
      <p:sp>
        <p:nvSpPr>
          <p:cNvPr id="287" name="Textfeld 286"/>
          <p:cNvSpPr txBox="1"/>
          <p:nvPr/>
        </p:nvSpPr>
        <p:spPr>
          <a:xfrm>
            <a:off x="6629400" y="5029200"/>
            <a:ext cx="372218" cy="276999"/>
          </a:xfrm>
          <a:prstGeom prst="rect">
            <a:avLst/>
          </a:prstGeom>
          <a:noFill/>
        </p:spPr>
        <p:txBody>
          <a:bodyPr wrap="none" rtlCol="0">
            <a:spAutoFit/>
          </a:bodyPr>
          <a:lstStyle/>
          <a:p>
            <a:r>
              <a:rPr lang="en-US" dirty="0" smtClean="0"/>
              <a:t>4V</a:t>
            </a:r>
            <a:endParaRPr lang="en-US" dirty="0"/>
          </a:p>
        </p:txBody>
      </p:sp>
      <p:sp>
        <p:nvSpPr>
          <p:cNvPr id="288" name="Textfeld 287"/>
          <p:cNvSpPr txBox="1"/>
          <p:nvPr/>
        </p:nvSpPr>
        <p:spPr>
          <a:xfrm>
            <a:off x="8001000" y="5029200"/>
            <a:ext cx="372218" cy="276999"/>
          </a:xfrm>
          <a:prstGeom prst="rect">
            <a:avLst/>
          </a:prstGeom>
          <a:noFill/>
        </p:spPr>
        <p:txBody>
          <a:bodyPr wrap="none" rtlCol="0">
            <a:spAutoFit/>
          </a:bodyPr>
          <a:lstStyle/>
          <a:p>
            <a:r>
              <a:rPr lang="en-US" dirty="0" smtClean="0"/>
              <a:t>5V</a:t>
            </a:r>
            <a:endParaRPr lang="en-US" dirty="0"/>
          </a:p>
        </p:txBody>
      </p:sp>
    </p:spTree>
    <p:extLst>
      <p:ext uri="{BB962C8B-B14F-4D97-AF65-F5344CB8AC3E}">
        <p14:creationId xmlns:p14="http://schemas.microsoft.com/office/powerpoint/2010/main" val="367037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Maintaining</a:t>
            </a:r>
            <a:r>
              <a:rPr lang="de-DE" sz="1200" dirty="0" smtClean="0"/>
              <a:t> </a:t>
            </a:r>
            <a:r>
              <a:rPr lang="de-DE" sz="1200" dirty="0" err="1" smtClean="0"/>
              <a:t>of</a:t>
            </a:r>
            <a:r>
              <a:rPr lang="de-DE" sz="1200" dirty="0" smtClean="0"/>
              <a:t> </a:t>
            </a:r>
            <a:r>
              <a:rPr lang="de-DE" sz="1200" dirty="0" err="1" smtClean="0"/>
              <a:t>palarity</a:t>
            </a:r>
            <a:r>
              <a:rPr lang="de-DE" sz="1200" dirty="0" smtClean="0"/>
              <a:t> -&gt; </a:t>
            </a:r>
            <a:r>
              <a:rPr lang="de-DE" sz="1200" dirty="0" err="1" smtClean="0"/>
              <a:t>low</a:t>
            </a:r>
            <a:r>
              <a:rPr lang="de-DE" sz="1200" dirty="0" smtClean="0"/>
              <a:t> </a:t>
            </a:r>
            <a:r>
              <a:rPr lang="de-DE" sz="1200" dirty="0" err="1" smtClean="0"/>
              <a:t>current</a:t>
            </a:r>
            <a:endParaRPr lang="de-DE"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147</a:t>
            </a:fld>
            <a:endParaRPr lang="de-DE" altLang="de-DE"/>
          </a:p>
        </p:txBody>
      </p:sp>
      <p:cxnSp>
        <p:nvCxnSpPr>
          <p:cNvPr id="23" name="Gerade Verbindung mit Pfeil 22"/>
          <p:cNvCxnSpPr/>
          <p:nvPr/>
        </p:nvCxnSpPr>
        <p:spPr bwMode="auto">
          <a:xfrm>
            <a:off x="6096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V="1">
            <a:off x="11430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1143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762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11430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096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11430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1371600" y="4191000"/>
            <a:ext cx="287259" cy="276999"/>
          </a:xfrm>
          <a:prstGeom prst="rect">
            <a:avLst/>
          </a:prstGeom>
          <a:noFill/>
        </p:spPr>
        <p:txBody>
          <a:bodyPr wrap="none" rtlCol="0">
            <a:spAutoFit/>
          </a:bodyPr>
          <a:lstStyle/>
          <a:p>
            <a:r>
              <a:rPr lang="de-DE" dirty="0" smtClean="0"/>
              <a:t>V</a:t>
            </a:r>
            <a:endParaRPr lang="de-DE" dirty="0"/>
          </a:p>
        </p:txBody>
      </p:sp>
      <p:sp>
        <p:nvSpPr>
          <p:cNvPr id="30" name="Textfeld 29"/>
          <p:cNvSpPr txBox="1"/>
          <p:nvPr/>
        </p:nvSpPr>
        <p:spPr>
          <a:xfrm>
            <a:off x="829384" y="3429000"/>
            <a:ext cx="304892" cy="276999"/>
          </a:xfrm>
          <a:prstGeom prst="rect">
            <a:avLst/>
          </a:prstGeom>
          <a:noFill/>
        </p:spPr>
        <p:txBody>
          <a:bodyPr wrap="none" rtlCol="0">
            <a:spAutoFit/>
          </a:bodyPr>
          <a:lstStyle/>
          <a:p>
            <a:r>
              <a:rPr lang="de-DE" dirty="0" smtClean="0"/>
              <a:t>Q</a:t>
            </a:r>
            <a:endParaRPr lang="de-DE" dirty="0"/>
          </a:p>
        </p:txBody>
      </p:sp>
      <p:sp>
        <p:nvSpPr>
          <p:cNvPr id="110" name="Rechteck 109"/>
          <p:cNvSpPr/>
          <p:nvPr/>
        </p:nvSpPr>
        <p:spPr bwMode="auto">
          <a:xfrm>
            <a:off x="11430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1" name="Rechteck 110"/>
          <p:cNvSpPr/>
          <p:nvPr/>
        </p:nvSpPr>
        <p:spPr bwMode="auto">
          <a:xfrm>
            <a:off x="11430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18" name="Gerade Verbindung mit Pfeil 117"/>
          <p:cNvCxnSpPr/>
          <p:nvPr/>
        </p:nvCxnSpPr>
        <p:spPr bwMode="auto">
          <a:xfrm>
            <a:off x="19812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mit Pfeil 118"/>
          <p:cNvCxnSpPr/>
          <p:nvPr/>
        </p:nvCxnSpPr>
        <p:spPr bwMode="auto">
          <a:xfrm flipV="1">
            <a:off x="25146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24"/>
          <p:cNvCxnSpPr/>
          <p:nvPr/>
        </p:nvCxnSpPr>
        <p:spPr bwMode="auto">
          <a:xfrm flipV="1">
            <a:off x="25146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25"/>
          <p:cNvCxnSpPr/>
          <p:nvPr/>
        </p:nvCxnSpPr>
        <p:spPr bwMode="auto">
          <a:xfrm flipV="1">
            <a:off x="21336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26"/>
          <p:cNvCxnSpPr/>
          <p:nvPr/>
        </p:nvCxnSpPr>
        <p:spPr bwMode="auto">
          <a:xfrm>
            <a:off x="25146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27"/>
          <p:cNvCxnSpPr/>
          <p:nvPr/>
        </p:nvCxnSpPr>
        <p:spPr bwMode="auto">
          <a:xfrm>
            <a:off x="19812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28"/>
          <p:cNvCxnSpPr/>
          <p:nvPr/>
        </p:nvCxnSpPr>
        <p:spPr bwMode="auto">
          <a:xfrm flipV="1">
            <a:off x="25146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feld 125"/>
          <p:cNvSpPr txBox="1"/>
          <p:nvPr/>
        </p:nvSpPr>
        <p:spPr>
          <a:xfrm>
            <a:off x="2743200" y="4191000"/>
            <a:ext cx="287259" cy="276999"/>
          </a:xfrm>
          <a:prstGeom prst="rect">
            <a:avLst/>
          </a:prstGeom>
          <a:noFill/>
        </p:spPr>
        <p:txBody>
          <a:bodyPr wrap="none" rtlCol="0">
            <a:spAutoFit/>
          </a:bodyPr>
          <a:lstStyle/>
          <a:p>
            <a:r>
              <a:rPr lang="de-DE" dirty="0" smtClean="0"/>
              <a:t>V</a:t>
            </a:r>
            <a:endParaRPr lang="de-DE" dirty="0"/>
          </a:p>
        </p:txBody>
      </p:sp>
      <p:sp>
        <p:nvSpPr>
          <p:cNvPr id="127" name="Textfeld 126"/>
          <p:cNvSpPr txBox="1"/>
          <p:nvPr/>
        </p:nvSpPr>
        <p:spPr>
          <a:xfrm>
            <a:off x="2200984" y="3429000"/>
            <a:ext cx="304892" cy="276999"/>
          </a:xfrm>
          <a:prstGeom prst="rect">
            <a:avLst/>
          </a:prstGeom>
          <a:noFill/>
        </p:spPr>
        <p:txBody>
          <a:bodyPr wrap="none" rtlCol="0">
            <a:spAutoFit/>
          </a:bodyPr>
          <a:lstStyle/>
          <a:p>
            <a:r>
              <a:rPr lang="de-DE" dirty="0" smtClean="0"/>
              <a:t>Q</a:t>
            </a:r>
            <a:endParaRPr lang="de-DE" dirty="0"/>
          </a:p>
        </p:txBody>
      </p:sp>
      <p:cxnSp>
        <p:nvCxnSpPr>
          <p:cNvPr id="128" name="Gerade Verbindung mit Pfeil 127"/>
          <p:cNvCxnSpPr/>
          <p:nvPr/>
        </p:nvCxnSpPr>
        <p:spPr bwMode="auto">
          <a:xfrm>
            <a:off x="33528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mit Pfeil 128"/>
          <p:cNvCxnSpPr/>
          <p:nvPr/>
        </p:nvCxnSpPr>
        <p:spPr bwMode="auto">
          <a:xfrm flipV="1">
            <a:off x="38862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24"/>
          <p:cNvCxnSpPr/>
          <p:nvPr/>
        </p:nvCxnSpPr>
        <p:spPr bwMode="auto">
          <a:xfrm flipV="1">
            <a:off x="38862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25"/>
          <p:cNvCxnSpPr/>
          <p:nvPr/>
        </p:nvCxnSpPr>
        <p:spPr bwMode="auto">
          <a:xfrm flipV="1">
            <a:off x="35052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26"/>
          <p:cNvCxnSpPr/>
          <p:nvPr/>
        </p:nvCxnSpPr>
        <p:spPr bwMode="auto">
          <a:xfrm>
            <a:off x="38862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27"/>
          <p:cNvCxnSpPr/>
          <p:nvPr/>
        </p:nvCxnSpPr>
        <p:spPr bwMode="auto">
          <a:xfrm>
            <a:off x="33528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28"/>
          <p:cNvCxnSpPr/>
          <p:nvPr/>
        </p:nvCxnSpPr>
        <p:spPr bwMode="auto">
          <a:xfrm flipV="1">
            <a:off x="38862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Textfeld 135"/>
          <p:cNvSpPr txBox="1"/>
          <p:nvPr/>
        </p:nvSpPr>
        <p:spPr>
          <a:xfrm>
            <a:off x="4114800" y="4191000"/>
            <a:ext cx="287259" cy="276999"/>
          </a:xfrm>
          <a:prstGeom prst="rect">
            <a:avLst/>
          </a:prstGeom>
          <a:noFill/>
        </p:spPr>
        <p:txBody>
          <a:bodyPr wrap="none" rtlCol="0">
            <a:spAutoFit/>
          </a:bodyPr>
          <a:lstStyle/>
          <a:p>
            <a:r>
              <a:rPr lang="de-DE" dirty="0" smtClean="0"/>
              <a:t>V</a:t>
            </a:r>
            <a:endParaRPr lang="de-DE" dirty="0"/>
          </a:p>
        </p:txBody>
      </p:sp>
      <p:sp>
        <p:nvSpPr>
          <p:cNvPr id="137" name="Textfeld 136"/>
          <p:cNvSpPr txBox="1"/>
          <p:nvPr/>
        </p:nvSpPr>
        <p:spPr>
          <a:xfrm>
            <a:off x="3572584" y="3429000"/>
            <a:ext cx="304892" cy="276999"/>
          </a:xfrm>
          <a:prstGeom prst="rect">
            <a:avLst/>
          </a:prstGeom>
          <a:noFill/>
        </p:spPr>
        <p:txBody>
          <a:bodyPr wrap="none" rtlCol="0">
            <a:spAutoFit/>
          </a:bodyPr>
          <a:lstStyle/>
          <a:p>
            <a:r>
              <a:rPr lang="de-DE" dirty="0" smtClean="0"/>
              <a:t>Q</a:t>
            </a:r>
            <a:endParaRPr lang="de-DE" dirty="0"/>
          </a:p>
        </p:txBody>
      </p:sp>
      <p:cxnSp>
        <p:nvCxnSpPr>
          <p:cNvPr id="138" name="Gerade Verbindung mit Pfeil 137"/>
          <p:cNvCxnSpPr/>
          <p:nvPr/>
        </p:nvCxnSpPr>
        <p:spPr bwMode="auto">
          <a:xfrm>
            <a:off x="47244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mit Pfeil 138"/>
          <p:cNvCxnSpPr/>
          <p:nvPr/>
        </p:nvCxnSpPr>
        <p:spPr bwMode="auto">
          <a:xfrm flipV="1">
            <a:off x="52578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24"/>
          <p:cNvCxnSpPr/>
          <p:nvPr/>
        </p:nvCxnSpPr>
        <p:spPr bwMode="auto">
          <a:xfrm flipV="1">
            <a:off x="52578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25"/>
          <p:cNvCxnSpPr/>
          <p:nvPr/>
        </p:nvCxnSpPr>
        <p:spPr bwMode="auto">
          <a:xfrm flipV="1">
            <a:off x="48768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26"/>
          <p:cNvCxnSpPr/>
          <p:nvPr/>
        </p:nvCxnSpPr>
        <p:spPr bwMode="auto">
          <a:xfrm>
            <a:off x="52578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27"/>
          <p:cNvCxnSpPr/>
          <p:nvPr/>
        </p:nvCxnSpPr>
        <p:spPr bwMode="auto">
          <a:xfrm>
            <a:off x="47244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28"/>
          <p:cNvCxnSpPr/>
          <p:nvPr/>
        </p:nvCxnSpPr>
        <p:spPr bwMode="auto">
          <a:xfrm flipV="1">
            <a:off x="52578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Textfeld 145"/>
          <p:cNvSpPr txBox="1"/>
          <p:nvPr/>
        </p:nvSpPr>
        <p:spPr>
          <a:xfrm>
            <a:off x="5486400" y="4191000"/>
            <a:ext cx="287259" cy="276999"/>
          </a:xfrm>
          <a:prstGeom prst="rect">
            <a:avLst/>
          </a:prstGeom>
          <a:noFill/>
        </p:spPr>
        <p:txBody>
          <a:bodyPr wrap="none" rtlCol="0">
            <a:spAutoFit/>
          </a:bodyPr>
          <a:lstStyle/>
          <a:p>
            <a:r>
              <a:rPr lang="de-DE" dirty="0" smtClean="0"/>
              <a:t>V</a:t>
            </a:r>
            <a:endParaRPr lang="de-DE" dirty="0"/>
          </a:p>
        </p:txBody>
      </p:sp>
      <p:sp>
        <p:nvSpPr>
          <p:cNvPr id="147" name="Textfeld 146"/>
          <p:cNvSpPr txBox="1"/>
          <p:nvPr/>
        </p:nvSpPr>
        <p:spPr>
          <a:xfrm>
            <a:off x="4944184" y="3429000"/>
            <a:ext cx="304892" cy="276999"/>
          </a:xfrm>
          <a:prstGeom prst="rect">
            <a:avLst/>
          </a:prstGeom>
          <a:noFill/>
        </p:spPr>
        <p:txBody>
          <a:bodyPr wrap="none" rtlCol="0">
            <a:spAutoFit/>
          </a:bodyPr>
          <a:lstStyle/>
          <a:p>
            <a:r>
              <a:rPr lang="de-DE" dirty="0" smtClean="0"/>
              <a:t>Q</a:t>
            </a:r>
            <a:endParaRPr lang="de-DE" dirty="0"/>
          </a:p>
        </p:txBody>
      </p:sp>
      <p:cxnSp>
        <p:nvCxnSpPr>
          <p:cNvPr id="148" name="Gerade Verbindung mit Pfeil 147"/>
          <p:cNvCxnSpPr/>
          <p:nvPr/>
        </p:nvCxnSpPr>
        <p:spPr bwMode="auto">
          <a:xfrm>
            <a:off x="60960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mit Pfeil 148"/>
          <p:cNvCxnSpPr/>
          <p:nvPr/>
        </p:nvCxnSpPr>
        <p:spPr bwMode="auto">
          <a:xfrm flipV="1">
            <a:off x="66294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24"/>
          <p:cNvCxnSpPr/>
          <p:nvPr/>
        </p:nvCxnSpPr>
        <p:spPr bwMode="auto">
          <a:xfrm flipV="1">
            <a:off x="66294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25"/>
          <p:cNvCxnSpPr/>
          <p:nvPr/>
        </p:nvCxnSpPr>
        <p:spPr bwMode="auto">
          <a:xfrm flipV="1">
            <a:off x="62484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26"/>
          <p:cNvCxnSpPr/>
          <p:nvPr/>
        </p:nvCxnSpPr>
        <p:spPr bwMode="auto">
          <a:xfrm>
            <a:off x="66294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27"/>
          <p:cNvCxnSpPr/>
          <p:nvPr/>
        </p:nvCxnSpPr>
        <p:spPr bwMode="auto">
          <a:xfrm>
            <a:off x="60960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28"/>
          <p:cNvCxnSpPr/>
          <p:nvPr/>
        </p:nvCxnSpPr>
        <p:spPr bwMode="auto">
          <a:xfrm flipV="1">
            <a:off x="66294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Textfeld 155"/>
          <p:cNvSpPr txBox="1"/>
          <p:nvPr/>
        </p:nvSpPr>
        <p:spPr>
          <a:xfrm>
            <a:off x="6858000" y="4191000"/>
            <a:ext cx="287259" cy="276999"/>
          </a:xfrm>
          <a:prstGeom prst="rect">
            <a:avLst/>
          </a:prstGeom>
          <a:noFill/>
        </p:spPr>
        <p:txBody>
          <a:bodyPr wrap="none" rtlCol="0">
            <a:spAutoFit/>
          </a:bodyPr>
          <a:lstStyle/>
          <a:p>
            <a:r>
              <a:rPr lang="de-DE" dirty="0" smtClean="0"/>
              <a:t>V</a:t>
            </a:r>
            <a:endParaRPr lang="de-DE" dirty="0"/>
          </a:p>
        </p:txBody>
      </p:sp>
      <p:sp>
        <p:nvSpPr>
          <p:cNvPr id="157" name="Textfeld 156"/>
          <p:cNvSpPr txBox="1"/>
          <p:nvPr/>
        </p:nvSpPr>
        <p:spPr>
          <a:xfrm>
            <a:off x="6315784" y="3429000"/>
            <a:ext cx="304892" cy="276999"/>
          </a:xfrm>
          <a:prstGeom prst="rect">
            <a:avLst/>
          </a:prstGeom>
          <a:noFill/>
        </p:spPr>
        <p:txBody>
          <a:bodyPr wrap="none" rtlCol="0">
            <a:spAutoFit/>
          </a:bodyPr>
          <a:lstStyle/>
          <a:p>
            <a:r>
              <a:rPr lang="de-DE" dirty="0" smtClean="0"/>
              <a:t>Q</a:t>
            </a:r>
            <a:endParaRPr lang="de-DE" dirty="0"/>
          </a:p>
        </p:txBody>
      </p:sp>
      <p:cxnSp>
        <p:nvCxnSpPr>
          <p:cNvPr id="284" name="Gerade Verbindung 26"/>
          <p:cNvCxnSpPr/>
          <p:nvPr/>
        </p:nvCxnSpPr>
        <p:spPr bwMode="auto">
          <a:xfrm>
            <a:off x="1143000" y="3886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 name="Ellipse 284"/>
          <p:cNvSpPr/>
          <p:nvPr/>
        </p:nvSpPr>
        <p:spPr bwMode="auto">
          <a:xfrm>
            <a:off x="1752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6" name="Rechteck 285"/>
          <p:cNvSpPr/>
          <p:nvPr/>
        </p:nvSpPr>
        <p:spPr bwMode="auto">
          <a:xfrm>
            <a:off x="11430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87" name="Rechteck 286"/>
          <p:cNvSpPr/>
          <p:nvPr/>
        </p:nvSpPr>
        <p:spPr bwMode="auto">
          <a:xfrm>
            <a:off x="11430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288" name="Gerade Verbindung mit Pfeil 287"/>
          <p:cNvCxnSpPr/>
          <p:nvPr/>
        </p:nvCxnSpPr>
        <p:spPr bwMode="auto">
          <a:xfrm rot="10800000">
            <a:off x="15240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Gerade Verbindung mit Pfeil 288"/>
          <p:cNvCxnSpPr/>
          <p:nvPr/>
        </p:nvCxnSpPr>
        <p:spPr bwMode="auto">
          <a:xfrm rot="10800000">
            <a:off x="15240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 name="Ellipse 289"/>
          <p:cNvSpPr/>
          <p:nvPr/>
        </p:nvSpPr>
        <p:spPr bwMode="auto">
          <a:xfrm>
            <a:off x="1676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91" name="Ellipse 290"/>
          <p:cNvSpPr/>
          <p:nvPr/>
        </p:nvSpPr>
        <p:spPr bwMode="auto">
          <a:xfrm>
            <a:off x="1676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92" name="Ellipse 291"/>
          <p:cNvSpPr/>
          <p:nvPr/>
        </p:nvSpPr>
        <p:spPr bwMode="auto">
          <a:xfrm>
            <a:off x="1828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93" name="Ellipse 292"/>
          <p:cNvSpPr/>
          <p:nvPr/>
        </p:nvSpPr>
        <p:spPr bwMode="auto">
          <a:xfrm>
            <a:off x="1828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95" name="Rechteck 294"/>
          <p:cNvSpPr/>
          <p:nvPr/>
        </p:nvSpPr>
        <p:spPr bwMode="auto">
          <a:xfrm>
            <a:off x="11430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96" name="Rechteck 295"/>
          <p:cNvSpPr/>
          <p:nvPr/>
        </p:nvSpPr>
        <p:spPr bwMode="auto">
          <a:xfrm>
            <a:off x="11430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97" name="Ellipse 296"/>
          <p:cNvSpPr/>
          <p:nvPr/>
        </p:nvSpPr>
        <p:spPr bwMode="auto">
          <a:xfrm>
            <a:off x="1143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98" name="Ellipse 297"/>
          <p:cNvSpPr/>
          <p:nvPr/>
        </p:nvSpPr>
        <p:spPr bwMode="auto">
          <a:xfrm>
            <a:off x="1143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99" name="Ellipse 298"/>
          <p:cNvSpPr/>
          <p:nvPr/>
        </p:nvSpPr>
        <p:spPr bwMode="auto">
          <a:xfrm>
            <a:off x="1219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0" name="Ellipse 299"/>
          <p:cNvSpPr/>
          <p:nvPr/>
        </p:nvSpPr>
        <p:spPr bwMode="auto">
          <a:xfrm>
            <a:off x="1219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1" name="Rechteck 300"/>
          <p:cNvSpPr/>
          <p:nvPr/>
        </p:nvSpPr>
        <p:spPr bwMode="auto">
          <a:xfrm>
            <a:off x="12954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2" name="Rechteck 301"/>
          <p:cNvSpPr/>
          <p:nvPr/>
        </p:nvSpPr>
        <p:spPr bwMode="auto">
          <a:xfrm>
            <a:off x="12954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3" name="Ellipse 302"/>
          <p:cNvSpPr/>
          <p:nvPr/>
        </p:nvSpPr>
        <p:spPr bwMode="auto">
          <a:xfrm>
            <a:off x="1295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4" name="Ellipse 303"/>
          <p:cNvSpPr/>
          <p:nvPr/>
        </p:nvSpPr>
        <p:spPr bwMode="auto">
          <a:xfrm>
            <a:off x="1295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5" name="Ellipse 304"/>
          <p:cNvSpPr/>
          <p:nvPr/>
        </p:nvSpPr>
        <p:spPr bwMode="auto">
          <a:xfrm>
            <a:off x="1371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6" name="Ellipse 305"/>
          <p:cNvSpPr/>
          <p:nvPr/>
        </p:nvSpPr>
        <p:spPr bwMode="auto">
          <a:xfrm>
            <a:off x="1371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7" name="Rechteck 306"/>
          <p:cNvSpPr/>
          <p:nvPr/>
        </p:nvSpPr>
        <p:spPr bwMode="auto">
          <a:xfrm>
            <a:off x="1447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8" name="Rechteck 307"/>
          <p:cNvSpPr/>
          <p:nvPr/>
        </p:nvSpPr>
        <p:spPr bwMode="auto">
          <a:xfrm>
            <a:off x="1447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09" name="Ellipse 308"/>
          <p:cNvSpPr/>
          <p:nvPr/>
        </p:nvSpPr>
        <p:spPr bwMode="auto">
          <a:xfrm>
            <a:off x="1447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10" name="Ellipse 309"/>
          <p:cNvSpPr/>
          <p:nvPr/>
        </p:nvSpPr>
        <p:spPr bwMode="auto">
          <a:xfrm>
            <a:off x="1447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11" name="Ellipse 310"/>
          <p:cNvSpPr/>
          <p:nvPr/>
        </p:nvSpPr>
        <p:spPr bwMode="auto">
          <a:xfrm>
            <a:off x="1524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12" name="Ellipse 311"/>
          <p:cNvSpPr/>
          <p:nvPr/>
        </p:nvSpPr>
        <p:spPr bwMode="auto">
          <a:xfrm>
            <a:off x="1524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13" name="Ellipse 312"/>
          <p:cNvSpPr/>
          <p:nvPr/>
        </p:nvSpPr>
        <p:spPr bwMode="auto">
          <a:xfrm>
            <a:off x="1219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15" name="Ellipse 314"/>
          <p:cNvSpPr/>
          <p:nvPr/>
        </p:nvSpPr>
        <p:spPr bwMode="auto">
          <a:xfrm>
            <a:off x="13716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17" name="Ellipse 316"/>
          <p:cNvSpPr/>
          <p:nvPr/>
        </p:nvSpPr>
        <p:spPr bwMode="auto">
          <a:xfrm>
            <a:off x="15240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19" name="Rechteck 318"/>
          <p:cNvSpPr/>
          <p:nvPr/>
        </p:nvSpPr>
        <p:spPr bwMode="auto">
          <a:xfrm>
            <a:off x="25146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20" name="Rechteck 319"/>
          <p:cNvSpPr/>
          <p:nvPr/>
        </p:nvSpPr>
        <p:spPr bwMode="auto">
          <a:xfrm>
            <a:off x="25146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24" name="Rechteck 323"/>
          <p:cNvSpPr/>
          <p:nvPr/>
        </p:nvSpPr>
        <p:spPr bwMode="auto">
          <a:xfrm>
            <a:off x="25146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25" name="Rechteck 324"/>
          <p:cNvSpPr/>
          <p:nvPr/>
        </p:nvSpPr>
        <p:spPr bwMode="auto">
          <a:xfrm>
            <a:off x="25146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326" name="Gerade Verbindung mit Pfeil 325"/>
          <p:cNvCxnSpPr/>
          <p:nvPr/>
        </p:nvCxnSpPr>
        <p:spPr bwMode="auto">
          <a:xfrm rot="10800000">
            <a:off x="28956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 name="Gerade Verbindung mit Pfeil 326"/>
          <p:cNvCxnSpPr/>
          <p:nvPr/>
        </p:nvCxnSpPr>
        <p:spPr bwMode="auto">
          <a:xfrm rot="10800000">
            <a:off x="28956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 name="Ellipse 327"/>
          <p:cNvSpPr/>
          <p:nvPr/>
        </p:nvSpPr>
        <p:spPr bwMode="auto">
          <a:xfrm>
            <a:off x="3048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29" name="Ellipse 328"/>
          <p:cNvSpPr/>
          <p:nvPr/>
        </p:nvSpPr>
        <p:spPr bwMode="auto">
          <a:xfrm>
            <a:off x="3048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3" name="Rechteck 332"/>
          <p:cNvSpPr/>
          <p:nvPr/>
        </p:nvSpPr>
        <p:spPr bwMode="auto">
          <a:xfrm>
            <a:off x="2514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4" name="Rechteck 333"/>
          <p:cNvSpPr/>
          <p:nvPr/>
        </p:nvSpPr>
        <p:spPr bwMode="auto">
          <a:xfrm>
            <a:off x="2514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5" name="Ellipse 334"/>
          <p:cNvSpPr/>
          <p:nvPr/>
        </p:nvSpPr>
        <p:spPr bwMode="auto">
          <a:xfrm>
            <a:off x="2514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6" name="Ellipse 335"/>
          <p:cNvSpPr/>
          <p:nvPr/>
        </p:nvSpPr>
        <p:spPr bwMode="auto">
          <a:xfrm>
            <a:off x="2514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7" name="Ellipse 336"/>
          <p:cNvSpPr/>
          <p:nvPr/>
        </p:nvSpPr>
        <p:spPr bwMode="auto">
          <a:xfrm>
            <a:off x="2590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8" name="Ellipse 337"/>
          <p:cNvSpPr/>
          <p:nvPr/>
        </p:nvSpPr>
        <p:spPr bwMode="auto">
          <a:xfrm>
            <a:off x="2590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9" name="Rechteck 338"/>
          <p:cNvSpPr/>
          <p:nvPr/>
        </p:nvSpPr>
        <p:spPr bwMode="auto">
          <a:xfrm>
            <a:off x="26670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0" name="Rechteck 339"/>
          <p:cNvSpPr/>
          <p:nvPr/>
        </p:nvSpPr>
        <p:spPr bwMode="auto">
          <a:xfrm>
            <a:off x="26670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1" name="Ellipse 340"/>
          <p:cNvSpPr/>
          <p:nvPr/>
        </p:nvSpPr>
        <p:spPr bwMode="auto">
          <a:xfrm>
            <a:off x="2667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2" name="Ellipse 341"/>
          <p:cNvSpPr/>
          <p:nvPr/>
        </p:nvSpPr>
        <p:spPr bwMode="auto">
          <a:xfrm>
            <a:off x="2667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3" name="Ellipse 342"/>
          <p:cNvSpPr/>
          <p:nvPr/>
        </p:nvSpPr>
        <p:spPr bwMode="auto">
          <a:xfrm>
            <a:off x="2743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4" name="Ellipse 343"/>
          <p:cNvSpPr/>
          <p:nvPr/>
        </p:nvSpPr>
        <p:spPr bwMode="auto">
          <a:xfrm>
            <a:off x="2743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5" name="Rechteck 344"/>
          <p:cNvSpPr/>
          <p:nvPr/>
        </p:nvSpPr>
        <p:spPr bwMode="auto">
          <a:xfrm>
            <a:off x="28194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6" name="Rechteck 345"/>
          <p:cNvSpPr/>
          <p:nvPr/>
        </p:nvSpPr>
        <p:spPr bwMode="auto">
          <a:xfrm>
            <a:off x="28194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7" name="Ellipse 346"/>
          <p:cNvSpPr/>
          <p:nvPr/>
        </p:nvSpPr>
        <p:spPr bwMode="auto">
          <a:xfrm>
            <a:off x="2819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8" name="Ellipse 347"/>
          <p:cNvSpPr/>
          <p:nvPr/>
        </p:nvSpPr>
        <p:spPr bwMode="auto">
          <a:xfrm>
            <a:off x="2819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49" name="Ellipse 348"/>
          <p:cNvSpPr/>
          <p:nvPr/>
        </p:nvSpPr>
        <p:spPr bwMode="auto">
          <a:xfrm>
            <a:off x="2895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50" name="Ellipse 349"/>
          <p:cNvSpPr/>
          <p:nvPr/>
        </p:nvSpPr>
        <p:spPr bwMode="auto">
          <a:xfrm>
            <a:off x="2895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51" name="Ellipse 350"/>
          <p:cNvSpPr/>
          <p:nvPr/>
        </p:nvSpPr>
        <p:spPr bwMode="auto">
          <a:xfrm>
            <a:off x="2590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53" name="Ellipse 352"/>
          <p:cNvSpPr/>
          <p:nvPr/>
        </p:nvSpPr>
        <p:spPr bwMode="auto">
          <a:xfrm>
            <a:off x="2743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55" name="Ellipse 354"/>
          <p:cNvSpPr/>
          <p:nvPr/>
        </p:nvSpPr>
        <p:spPr bwMode="auto">
          <a:xfrm>
            <a:off x="28956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57" name="Rechteck 356"/>
          <p:cNvSpPr/>
          <p:nvPr/>
        </p:nvSpPr>
        <p:spPr bwMode="auto">
          <a:xfrm>
            <a:off x="52578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58" name="Rechteck 357"/>
          <p:cNvSpPr/>
          <p:nvPr/>
        </p:nvSpPr>
        <p:spPr bwMode="auto">
          <a:xfrm>
            <a:off x="52578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61" name="Rechteck 360"/>
          <p:cNvSpPr/>
          <p:nvPr/>
        </p:nvSpPr>
        <p:spPr bwMode="auto">
          <a:xfrm>
            <a:off x="52578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62" name="Rechteck 361"/>
          <p:cNvSpPr/>
          <p:nvPr/>
        </p:nvSpPr>
        <p:spPr bwMode="auto">
          <a:xfrm>
            <a:off x="52578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363" name="Gerade Verbindung mit Pfeil 362"/>
          <p:cNvCxnSpPr/>
          <p:nvPr/>
        </p:nvCxnSpPr>
        <p:spPr bwMode="auto">
          <a:xfrm rot="10800000">
            <a:off x="56388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7" name="Rechteck 366"/>
          <p:cNvSpPr/>
          <p:nvPr/>
        </p:nvSpPr>
        <p:spPr bwMode="auto">
          <a:xfrm>
            <a:off x="5257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68" name="Rechteck 367"/>
          <p:cNvSpPr/>
          <p:nvPr/>
        </p:nvSpPr>
        <p:spPr bwMode="auto">
          <a:xfrm>
            <a:off x="5257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69" name="Ellipse 368"/>
          <p:cNvSpPr/>
          <p:nvPr/>
        </p:nvSpPr>
        <p:spPr bwMode="auto">
          <a:xfrm>
            <a:off x="5257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0" name="Ellipse 369"/>
          <p:cNvSpPr/>
          <p:nvPr/>
        </p:nvSpPr>
        <p:spPr bwMode="auto">
          <a:xfrm>
            <a:off x="5257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1" name="Ellipse 370"/>
          <p:cNvSpPr/>
          <p:nvPr/>
        </p:nvSpPr>
        <p:spPr bwMode="auto">
          <a:xfrm>
            <a:off x="5334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2" name="Ellipse 371"/>
          <p:cNvSpPr/>
          <p:nvPr/>
        </p:nvSpPr>
        <p:spPr bwMode="auto">
          <a:xfrm>
            <a:off x="5334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3" name="Rechteck 372"/>
          <p:cNvSpPr/>
          <p:nvPr/>
        </p:nvSpPr>
        <p:spPr bwMode="auto">
          <a:xfrm>
            <a:off x="5410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4" name="Rechteck 373"/>
          <p:cNvSpPr/>
          <p:nvPr/>
        </p:nvSpPr>
        <p:spPr bwMode="auto">
          <a:xfrm>
            <a:off x="5410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5" name="Ellipse 374"/>
          <p:cNvSpPr/>
          <p:nvPr/>
        </p:nvSpPr>
        <p:spPr bwMode="auto">
          <a:xfrm>
            <a:off x="5410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6" name="Ellipse 375"/>
          <p:cNvSpPr/>
          <p:nvPr/>
        </p:nvSpPr>
        <p:spPr bwMode="auto">
          <a:xfrm>
            <a:off x="5410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7" name="Ellipse 376"/>
          <p:cNvSpPr/>
          <p:nvPr/>
        </p:nvSpPr>
        <p:spPr bwMode="auto">
          <a:xfrm>
            <a:off x="5486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8" name="Ellipse 377"/>
          <p:cNvSpPr/>
          <p:nvPr/>
        </p:nvSpPr>
        <p:spPr bwMode="auto">
          <a:xfrm>
            <a:off x="5486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79" name="Rechteck 378"/>
          <p:cNvSpPr/>
          <p:nvPr/>
        </p:nvSpPr>
        <p:spPr bwMode="auto">
          <a:xfrm>
            <a:off x="5562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80" name="Rechteck 379"/>
          <p:cNvSpPr/>
          <p:nvPr/>
        </p:nvSpPr>
        <p:spPr bwMode="auto">
          <a:xfrm>
            <a:off x="5562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81" name="Ellipse 380"/>
          <p:cNvSpPr/>
          <p:nvPr/>
        </p:nvSpPr>
        <p:spPr bwMode="auto">
          <a:xfrm>
            <a:off x="5562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82" name="Ellipse 381"/>
          <p:cNvSpPr/>
          <p:nvPr/>
        </p:nvSpPr>
        <p:spPr bwMode="auto">
          <a:xfrm>
            <a:off x="5562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83" name="Ellipse 382"/>
          <p:cNvSpPr/>
          <p:nvPr/>
        </p:nvSpPr>
        <p:spPr bwMode="auto">
          <a:xfrm>
            <a:off x="5638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84" name="Ellipse 383"/>
          <p:cNvSpPr/>
          <p:nvPr/>
        </p:nvSpPr>
        <p:spPr bwMode="auto">
          <a:xfrm>
            <a:off x="5638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85" name="Ellipse 384"/>
          <p:cNvSpPr/>
          <p:nvPr/>
        </p:nvSpPr>
        <p:spPr bwMode="auto">
          <a:xfrm>
            <a:off x="53340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87" name="Ellipse 386"/>
          <p:cNvSpPr/>
          <p:nvPr/>
        </p:nvSpPr>
        <p:spPr bwMode="auto">
          <a:xfrm>
            <a:off x="548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391" name="Gerade Verbindung mit Pfeil 390"/>
          <p:cNvCxnSpPr/>
          <p:nvPr/>
        </p:nvCxnSpPr>
        <p:spPr bwMode="auto">
          <a:xfrm rot="10800000">
            <a:off x="56388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2" name="Rechteck 391"/>
          <p:cNvSpPr/>
          <p:nvPr/>
        </p:nvSpPr>
        <p:spPr bwMode="auto">
          <a:xfrm>
            <a:off x="66294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93" name="Rechteck 392"/>
          <p:cNvSpPr/>
          <p:nvPr/>
        </p:nvSpPr>
        <p:spPr bwMode="auto">
          <a:xfrm>
            <a:off x="66294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96" name="Rechteck 395"/>
          <p:cNvSpPr/>
          <p:nvPr/>
        </p:nvSpPr>
        <p:spPr bwMode="auto">
          <a:xfrm>
            <a:off x="66294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97" name="Rechteck 396"/>
          <p:cNvSpPr/>
          <p:nvPr/>
        </p:nvSpPr>
        <p:spPr bwMode="auto">
          <a:xfrm>
            <a:off x="66294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398" name="Gerade Verbindung mit Pfeil 397"/>
          <p:cNvCxnSpPr/>
          <p:nvPr/>
        </p:nvCxnSpPr>
        <p:spPr bwMode="auto">
          <a:xfrm rot="10800000">
            <a:off x="70104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0" name="Rechteck 399"/>
          <p:cNvSpPr/>
          <p:nvPr/>
        </p:nvSpPr>
        <p:spPr bwMode="auto">
          <a:xfrm>
            <a:off x="66294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1" name="Rechteck 400"/>
          <p:cNvSpPr/>
          <p:nvPr/>
        </p:nvSpPr>
        <p:spPr bwMode="auto">
          <a:xfrm>
            <a:off x="66294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2" name="Ellipse 401"/>
          <p:cNvSpPr/>
          <p:nvPr/>
        </p:nvSpPr>
        <p:spPr bwMode="auto">
          <a:xfrm>
            <a:off x="6629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3" name="Ellipse 402"/>
          <p:cNvSpPr/>
          <p:nvPr/>
        </p:nvSpPr>
        <p:spPr bwMode="auto">
          <a:xfrm>
            <a:off x="6629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4" name="Ellipse 403"/>
          <p:cNvSpPr/>
          <p:nvPr/>
        </p:nvSpPr>
        <p:spPr bwMode="auto">
          <a:xfrm>
            <a:off x="6705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5" name="Ellipse 404"/>
          <p:cNvSpPr/>
          <p:nvPr/>
        </p:nvSpPr>
        <p:spPr bwMode="auto">
          <a:xfrm>
            <a:off x="6705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6" name="Rechteck 405"/>
          <p:cNvSpPr/>
          <p:nvPr/>
        </p:nvSpPr>
        <p:spPr bwMode="auto">
          <a:xfrm>
            <a:off x="6781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7" name="Rechteck 406"/>
          <p:cNvSpPr/>
          <p:nvPr/>
        </p:nvSpPr>
        <p:spPr bwMode="auto">
          <a:xfrm>
            <a:off x="6781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8" name="Ellipse 407"/>
          <p:cNvSpPr/>
          <p:nvPr/>
        </p:nvSpPr>
        <p:spPr bwMode="auto">
          <a:xfrm>
            <a:off x="6781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09" name="Ellipse 408"/>
          <p:cNvSpPr/>
          <p:nvPr/>
        </p:nvSpPr>
        <p:spPr bwMode="auto">
          <a:xfrm>
            <a:off x="6781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0" name="Ellipse 409"/>
          <p:cNvSpPr/>
          <p:nvPr/>
        </p:nvSpPr>
        <p:spPr bwMode="auto">
          <a:xfrm>
            <a:off x="6858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1" name="Ellipse 410"/>
          <p:cNvSpPr/>
          <p:nvPr/>
        </p:nvSpPr>
        <p:spPr bwMode="auto">
          <a:xfrm>
            <a:off x="6858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2" name="Rechteck 411"/>
          <p:cNvSpPr/>
          <p:nvPr/>
        </p:nvSpPr>
        <p:spPr bwMode="auto">
          <a:xfrm>
            <a:off x="6934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3" name="Rechteck 412"/>
          <p:cNvSpPr/>
          <p:nvPr/>
        </p:nvSpPr>
        <p:spPr bwMode="auto">
          <a:xfrm>
            <a:off x="6934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4" name="Ellipse 413"/>
          <p:cNvSpPr/>
          <p:nvPr/>
        </p:nvSpPr>
        <p:spPr bwMode="auto">
          <a:xfrm>
            <a:off x="6934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5" name="Ellipse 414"/>
          <p:cNvSpPr/>
          <p:nvPr/>
        </p:nvSpPr>
        <p:spPr bwMode="auto">
          <a:xfrm>
            <a:off x="6934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6" name="Ellipse 415"/>
          <p:cNvSpPr/>
          <p:nvPr/>
        </p:nvSpPr>
        <p:spPr bwMode="auto">
          <a:xfrm>
            <a:off x="7010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7" name="Ellipse 416"/>
          <p:cNvSpPr/>
          <p:nvPr/>
        </p:nvSpPr>
        <p:spPr bwMode="auto">
          <a:xfrm>
            <a:off x="7010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18" name="Ellipse 417"/>
          <p:cNvSpPr/>
          <p:nvPr/>
        </p:nvSpPr>
        <p:spPr bwMode="auto">
          <a:xfrm>
            <a:off x="67056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422" name="Gerade Verbindung mit Pfeil 421"/>
          <p:cNvCxnSpPr/>
          <p:nvPr/>
        </p:nvCxnSpPr>
        <p:spPr bwMode="auto">
          <a:xfrm rot="10800000">
            <a:off x="70104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3" name="Rechteck 422"/>
          <p:cNvSpPr/>
          <p:nvPr/>
        </p:nvSpPr>
        <p:spPr bwMode="auto">
          <a:xfrm>
            <a:off x="80010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24" name="Rechteck 423"/>
          <p:cNvSpPr/>
          <p:nvPr/>
        </p:nvSpPr>
        <p:spPr bwMode="auto">
          <a:xfrm>
            <a:off x="80010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27" name="Rechteck 426"/>
          <p:cNvSpPr/>
          <p:nvPr/>
        </p:nvSpPr>
        <p:spPr bwMode="auto">
          <a:xfrm>
            <a:off x="80010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28" name="Rechteck 427"/>
          <p:cNvSpPr/>
          <p:nvPr/>
        </p:nvSpPr>
        <p:spPr bwMode="auto">
          <a:xfrm>
            <a:off x="80010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429" name="Gerade Verbindung mit Pfeil 428"/>
          <p:cNvCxnSpPr/>
          <p:nvPr/>
        </p:nvCxnSpPr>
        <p:spPr bwMode="auto">
          <a:xfrm rot="10800000">
            <a:off x="83820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1" name="Rechteck 430"/>
          <p:cNvSpPr/>
          <p:nvPr/>
        </p:nvSpPr>
        <p:spPr bwMode="auto">
          <a:xfrm>
            <a:off x="80010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2" name="Rechteck 431"/>
          <p:cNvSpPr/>
          <p:nvPr/>
        </p:nvSpPr>
        <p:spPr bwMode="auto">
          <a:xfrm>
            <a:off x="80010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3" name="Ellipse 432"/>
          <p:cNvSpPr/>
          <p:nvPr/>
        </p:nvSpPr>
        <p:spPr bwMode="auto">
          <a:xfrm>
            <a:off x="8001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4" name="Ellipse 433"/>
          <p:cNvSpPr/>
          <p:nvPr/>
        </p:nvSpPr>
        <p:spPr bwMode="auto">
          <a:xfrm>
            <a:off x="8001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5" name="Ellipse 434"/>
          <p:cNvSpPr/>
          <p:nvPr/>
        </p:nvSpPr>
        <p:spPr bwMode="auto">
          <a:xfrm>
            <a:off x="8077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6" name="Ellipse 435"/>
          <p:cNvSpPr/>
          <p:nvPr/>
        </p:nvSpPr>
        <p:spPr bwMode="auto">
          <a:xfrm>
            <a:off x="8077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7" name="Rechteck 436"/>
          <p:cNvSpPr/>
          <p:nvPr/>
        </p:nvSpPr>
        <p:spPr bwMode="auto">
          <a:xfrm>
            <a:off x="81534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8" name="Rechteck 437"/>
          <p:cNvSpPr/>
          <p:nvPr/>
        </p:nvSpPr>
        <p:spPr bwMode="auto">
          <a:xfrm>
            <a:off x="81534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9" name="Ellipse 438"/>
          <p:cNvSpPr/>
          <p:nvPr/>
        </p:nvSpPr>
        <p:spPr bwMode="auto">
          <a:xfrm>
            <a:off x="8153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0" name="Ellipse 439"/>
          <p:cNvSpPr/>
          <p:nvPr/>
        </p:nvSpPr>
        <p:spPr bwMode="auto">
          <a:xfrm>
            <a:off x="8153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1" name="Ellipse 440"/>
          <p:cNvSpPr/>
          <p:nvPr/>
        </p:nvSpPr>
        <p:spPr bwMode="auto">
          <a:xfrm>
            <a:off x="8229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2" name="Ellipse 441"/>
          <p:cNvSpPr/>
          <p:nvPr/>
        </p:nvSpPr>
        <p:spPr bwMode="auto">
          <a:xfrm>
            <a:off x="8229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3" name="Rechteck 442"/>
          <p:cNvSpPr/>
          <p:nvPr/>
        </p:nvSpPr>
        <p:spPr bwMode="auto">
          <a:xfrm>
            <a:off x="8305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4" name="Rechteck 443"/>
          <p:cNvSpPr/>
          <p:nvPr/>
        </p:nvSpPr>
        <p:spPr bwMode="auto">
          <a:xfrm>
            <a:off x="8305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5" name="Ellipse 444"/>
          <p:cNvSpPr/>
          <p:nvPr/>
        </p:nvSpPr>
        <p:spPr bwMode="auto">
          <a:xfrm>
            <a:off x="8305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6" name="Ellipse 445"/>
          <p:cNvSpPr/>
          <p:nvPr/>
        </p:nvSpPr>
        <p:spPr bwMode="auto">
          <a:xfrm>
            <a:off x="8305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7" name="Ellipse 446"/>
          <p:cNvSpPr/>
          <p:nvPr/>
        </p:nvSpPr>
        <p:spPr bwMode="auto">
          <a:xfrm>
            <a:off x="8382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8" name="Ellipse 447"/>
          <p:cNvSpPr/>
          <p:nvPr/>
        </p:nvSpPr>
        <p:spPr bwMode="auto">
          <a:xfrm>
            <a:off x="8382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451" name="Gerade Verbindung mit Pfeil 450"/>
          <p:cNvCxnSpPr/>
          <p:nvPr/>
        </p:nvCxnSpPr>
        <p:spPr bwMode="auto">
          <a:xfrm rot="10800000">
            <a:off x="83820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2" name="Ellipse 451"/>
          <p:cNvSpPr/>
          <p:nvPr/>
        </p:nvSpPr>
        <p:spPr bwMode="auto">
          <a:xfrm>
            <a:off x="29718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3" name="Ellipse 452"/>
          <p:cNvSpPr/>
          <p:nvPr/>
        </p:nvSpPr>
        <p:spPr bwMode="auto">
          <a:xfrm>
            <a:off x="4038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4" name="Ellipse 453"/>
          <p:cNvSpPr/>
          <p:nvPr/>
        </p:nvSpPr>
        <p:spPr bwMode="auto">
          <a:xfrm>
            <a:off x="53340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5" name="Ellipse 454"/>
          <p:cNvSpPr/>
          <p:nvPr/>
        </p:nvSpPr>
        <p:spPr bwMode="auto">
          <a:xfrm>
            <a:off x="6629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6" name="Textfeld 455"/>
          <p:cNvSpPr txBox="1"/>
          <p:nvPr/>
        </p:nvSpPr>
        <p:spPr>
          <a:xfrm>
            <a:off x="1143000" y="5029200"/>
            <a:ext cx="372218" cy="276999"/>
          </a:xfrm>
          <a:prstGeom prst="rect">
            <a:avLst/>
          </a:prstGeom>
          <a:noFill/>
        </p:spPr>
        <p:txBody>
          <a:bodyPr wrap="none" rtlCol="0">
            <a:spAutoFit/>
          </a:bodyPr>
          <a:lstStyle/>
          <a:p>
            <a:r>
              <a:rPr lang="en-US" dirty="0" smtClean="0"/>
              <a:t>5V</a:t>
            </a:r>
            <a:endParaRPr lang="en-US" dirty="0"/>
          </a:p>
        </p:txBody>
      </p:sp>
      <p:sp>
        <p:nvSpPr>
          <p:cNvPr id="457" name="Textfeld 456"/>
          <p:cNvSpPr txBox="1"/>
          <p:nvPr/>
        </p:nvSpPr>
        <p:spPr>
          <a:xfrm>
            <a:off x="2514600" y="5029200"/>
            <a:ext cx="372218" cy="276999"/>
          </a:xfrm>
          <a:prstGeom prst="rect">
            <a:avLst/>
          </a:prstGeom>
          <a:noFill/>
        </p:spPr>
        <p:txBody>
          <a:bodyPr wrap="none" rtlCol="0">
            <a:spAutoFit/>
          </a:bodyPr>
          <a:lstStyle/>
          <a:p>
            <a:r>
              <a:rPr lang="en-US" dirty="0" smtClean="0"/>
              <a:t>4V</a:t>
            </a:r>
            <a:endParaRPr lang="en-US" dirty="0"/>
          </a:p>
        </p:txBody>
      </p:sp>
      <p:sp>
        <p:nvSpPr>
          <p:cNvPr id="458" name="Textfeld 457"/>
          <p:cNvSpPr txBox="1"/>
          <p:nvPr/>
        </p:nvSpPr>
        <p:spPr>
          <a:xfrm>
            <a:off x="5257800" y="5029200"/>
            <a:ext cx="372218" cy="276999"/>
          </a:xfrm>
          <a:prstGeom prst="rect">
            <a:avLst/>
          </a:prstGeom>
          <a:noFill/>
        </p:spPr>
        <p:txBody>
          <a:bodyPr wrap="none" rtlCol="0">
            <a:spAutoFit/>
          </a:bodyPr>
          <a:lstStyle/>
          <a:p>
            <a:r>
              <a:rPr lang="en-US" dirty="0" smtClean="0"/>
              <a:t>2V</a:t>
            </a:r>
            <a:endParaRPr lang="en-US" dirty="0"/>
          </a:p>
        </p:txBody>
      </p:sp>
      <p:sp>
        <p:nvSpPr>
          <p:cNvPr id="459" name="Rechteck 458"/>
          <p:cNvSpPr/>
          <p:nvPr/>
        </p:nvSpPr>
        <p:spPr bwMode="auto">
          <a:xfrm>
            <a:off x="38862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60" name="Rechteck 459"/>
          <p:cNvSpPr/>
          <p:nvPr/>
        </p:nvSpPr>
        <p:spPr bwMode="auto">
          <a:xfrm>
            <a:off x="38862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63" name="Rechteck 462"/>
          <p:cNvSpPr/>
          <p:nvPr/>
        </p:nvSpPr>
        <p:spPr bwMode="auto">
          <a:xfrm>
            <a:off x="38862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64" name="Rechteck 463"/>
          <p:cNvSpPr/>
          <p:nvPr/>
        </p:nvSpPr>
        <p:spPr bwMode="auto">
          <a:xfrm>
            <a:off x="38862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465" name="Gerade Verbindung mit Pfeil 464"/>
          <p:cNvCxnSpPr/>
          <p:nvPr/>
        </p:nvCxnSpPr>
        <p:spPr bwMode="auto">
          <a:xfrm rot="10800000">
            <a:off x="4267200" y="61722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7" name="Rechteck 466"/>
          <p:cNvSpPr/>
          <p:nvPr/>
        </p:nvSpPr>
        <p:spPr bwMode="auto">
          <a:xfrm>
            <a:off x="3886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68" name="Rechteck 467"/>
          <p:cNvSpPr/>
          <p:nvPr/>
        </p:nvSpPr>
        <p:spPr bwMode="auto">
          <a:xfrm>
            <a:off x="3886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69" name="Ellipse 468"/>
          <p:cNvSpPr/>
          <p:nvPr/>
        </p:nvSpPr>
        <p:spPr bwMode="auto">
          <a:xfrm>
            <a:off x="3886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0" name="Ellipse 469"/>
          <p:cNvSpPr/>
          <p:nvPr/>
        </p:nvSpPr>
        <p:spPr bwMode="auto">
          <a:xfrm>
            <a:off x="3886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1" name="Ellipse 470"/>
          <p:cNvSpPr/>
          <p:nvPr/>
        </p:nvSpPr>
        <p:spPr bwMode="auto">
          <a:xfrm>
            <a:off x="3962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2" name="Ellipse 471"/>
          <p:cNvSpPr/>
          <p:nvPr/>
        </p:nvSpPr>
        <p:spPr bwMode="auto">
          <a:xfrm>
            <a:off x="3962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3" name="Rechteck 472"/>
          <p:cNvSpPr/>
          <p:nvPr/>
        </p:nvSpPr>
        <p:spPr bwMode="auto">
          <a:xfrm>
            <a:off x="4038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4" name="Rechteck 473"/>
          <p:cNvSpPr/>
          <p:nvPr/>
        </p:nvSpPr>
        <p:spPr bwMode="auto">
          <a:xfrm>
            <a:off x="4038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5" name="Ellipse 474"/>
          <p:cNvSpPr/>
          <p:nvPr/>
        </p:nvSpPr>
        <p:spPr bwMode="auto">
          <a:xfrm>
            <a:off x="4038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6" name="Ellipse 475"/>
          <p:cNvSpPr/>
          <p:nvPr/>
        </p:nvSpPr>
        <p:spPr bwMode="auto">
          <a:xfrm>
            <a:off x="4038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7" name="Ellipse 476"/>
          <p:cNvSpPr/>
          <p:nvPr/>
        </p:nvSpPr>
        <p:spPr bwMode="auto">
          <a:xfrm>
            <a:off x="4114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8" name="Ellipse 477"/>
          <p:cNvSpPr/>
          <p:nvPr/>
        </p:nvSpPr>
        <p:spPr bwMode="auto">
          <a:xfrm>
            <a:off x="4114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79" name="Rechteck 478"/>
          <p:cNvSpPr/>
          <p:nvPr/>
        </p:nvSpPr>
        <p:spPr bwMode="auto">
          <a:xfrm>
            <a:off x="41910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80" name="Rechteck 479"/>
          <p:cNvSpPr/>
          <p:nvPr/>
        </p:nvSpPr>
        <p:spPr bwMode="auto">
          <a:xfrm>
            <a:off x="41910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81" name="Ellipse 480"/>
          <p:cNvSpPr/>
          <p:nvPr/>
        </p:nvSpPr>
        <p:spPr bwMode="auto">
          <a:xfrm>
            <a:off x="4191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82" name="Ellipse 481"/>
          <p:cNvSpPr/>
          <p:nvPr/>
        </p:nvSpPr>
        <p:spPr bwMode="auto">
          <a:xfrm>
            <a:off x="4191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83" name="Ellipse 482"/>
          <p:cNvSpPr/>
          <p:nvPr/>
        </p:nvSpPr>
        <p:spPr bwMode="auto">
          <a:xfrm>
            <a:off x="4267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84" name="Ellipse 483"/>
          <p:cNvSpPr/>
          <p:nvPr/>
        </p:nvSpPr>
        <p:spPr bwMode="auto">
          <a:xfrm>
            <a:off x="4267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85" name="Ellipse 484"/>
          <p:cNvSpPr/>
          <p:nvPr/>
        </p:nvSpPr>
        <p:spPr bwMode="auto">
          <a:xfrm>
            <a:off x="3962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87" name="Ellipse 486"/>
          <p:cNvSpPr/>
          <p:nvPr/>
        </p:nvSpPr>
        <p:spPr bwMode="auto">
          <a:xfrm>
            <a:off x="4114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489" name="Gerade Verbindung mit Pfeil 488"/>
          <p:cNvCxnSpPr/>
          <p:nvPr/>
        </p:nvCxnSpPr>
        <p:spPr bwMode="auto">
          <a:xfrm rot="10800000">
            <a:off x="4267200" y="51054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0" name="Textfeld 489"/>
          <p:cNvSpPr txBox="1"/>
          <p:nvPr/>
        </p:nvSpPr>
        <p:spPr>
          <a:xfrm>
            <a:off x="3886200" y="5029200"/>
            <a:ext cx="372218" cy="276999"/>
          </a:xfrm>
          <a:prstGeom prst="rect">
            <a:avLst/>
          </a:prstGeom>
          <a:noFill/>
        </p:spPr>
        <p:txBody>
          <a:bodyPr wrap="none" rtlCol="0">
            <a:spAutoFit/>
          </a:bodyPr>
          <a:lstStyle/>
          <a:p>
            <a:r>
              <a:rPr lang="en-US" dirty="0" smtClean="0"/>
              <a:t>3V</a:t>
            </a:r>
            <a:endParaRPr lang="en-US" dirty="0"/>
          </a:p>
        </p:txBody>
      </p:sp>
      <p:sp>
        <p:nvSpPr>
          <p:cNvPr id="491" name="Ellipse 490"/>
          <p:cNvSpPr/>
          <p:nvPr/>
        </p:nvSpPr>
        <p:spPr bwMode="auto">
          <a:xfrm>
            <a:off x="4267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93" name="Textfeld 492"/>
          <p:cNvSpPr txBox="1"/>
          <p:nvPr/>
        </p:nvSpPr>
        <p:spPr>
          <a:xfrm>
            <a:off x="6629400" y="5029200"/>
            <a:ext cx="372218" cy="276999"/>
          </a:xfrm>
          <a:prstGeom prst="rect">
            <a:avLst/>
          </a:prstGeom>
          <a:noFill/>
        </p:spPr>
        <p:txBody>
          <a:bodyPr wrap="none" rtlCol="0">
            <a:spAutoFit/>
          </a:bodyPr>
          <a:lstStyle/>
          <a:p>
            <a:r>
              <a:rPr lang="en-US" dirty="0" smtClean="0"/>
              <a:t>1V</a:t>
            </a:r>
            <a:endParaRPr lang="en-US" dirty="0"/>
          </a:p>
        </p:txBody>
      </p:sp>
      <p:sp>
        <p:nvSpPr>
          <p:cNvPr id="494" name="Textfeld 493"/>
          <p:cNvSpPr txBox="1"/>
          <p:nvPr/>
        </p:nvSpPr>
        <p:spPr>
          <a:xfrm>
            <a:off x="8001000" y="5029200"/>
            <a:ext cx="372218" cy="276999"/>
          </a:xfrm>
          <a:prstGeom prst="rect">
            <a:avLst/>
          </a:prstGeom>
          <a:noFill/>
        </p:spPr>
        <p:txBody>
          <a:bodyPr wrap="none" rtlCol="0">
            <a:spAutoFit/>
          </a:bodyPr>
          <a:lstStyle/>
          <a:p>
            <a:r>
              <a:rPr lang="en-US" dirty="0" smtClean="0"/>
              <a:t>0V</a:t>
            </a:r>
            <a:endParaRPr lang="en-US" dirty="0"/>
          </a:p>
        </p:txBody>
      </p:sp>
      <p:cxnSp>
        <p:nvCxnSpPr>
          <p:cNvPr id="495" name="Gerade Verbindung mit Pfeil 494"/>
          <p:cNvCxnSpPr/>
          <p:nvPr/>
        </p:nvCxnSpPr>
        <p:spPr bwMode="auto">
          <a:xfrm>
            <a:off x="74676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6" name="Gerade Verbindung mit Pfeil 495"/>
          <p:cNvCxnSpPr/>
          <p:nvPr/>
        </p:nvCxnSpPr>
        <p:spPr bwMode="auto">
          <a:xfrm flipV="1">
            <a:off x="80010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Gerade Verbindung 24"/>
          <p:cNvCxnSpPr/>
          <p:nvPr/>
        </p:nvCxnSpPr>
        <p:spPr bwMode="auto">
          <a:xfrm flipV="1">
            <a:off x="8001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8" name="Gerade Verbindung 25"/>
          <p:cNvCxnSpPr/>
          <p:nvPr/>
        </p:nvCxnSpPr>
        <p:spPr bwMode="auto">
          <a:xfrm flipV="1">
            <a:off x="7620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Gerade Verbindung 26"/>
          <p:cNvCxnSpPr/>
          <p:nvPr/>
        </p:nvCxnSpPr>
        <p:spPr bwMode="auto">
          <a:xfrm>
            <a:off x="80010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Gerade Verbindung 27"/>
          <p:cNvCxnSpPr/>
          <p:nvPr/>
        </p:nvCxnSpPr>
        <p:spPr bwMode="auto">
          <a:xfrm>
            <a:off x="74676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Gerade Verbindung 28"/>
          <p:cNvCxnSpPr/>
          <p:nvPr/>
        </p:nvCxnSpPr>
        <p:spPr bwMode="auto">
          <a:xfrm flipV="1">
            <a:off x="80010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 name="Textfeld 501"/>
          <p:cNvSpPr txBox="1"/>
          <p:nvPr/>
        </p:nvSpPr>
        <p:spPr>
          <a:xfrm>
            <a:off x="8229600" y="4191000"/>
            <a:ext cx="287259" cy="276999"/>
          </a:xfrm>
          <a:prstGeom prst="rect">
            <a:avLst/>
          </a:prstGeom>
          <a:noFill/>
        </p:spPr>
        <p:txBody>
          <a:bodyPr wrap="none" rtlCol="0">
            <a:spAutoFit/>
          </a:bodyPr>
          <a:lstStyle/>
          <a:p>
            <a:r>
              <a:rPr lang="de-DE" dirty="0" smtClean="0"/>
              <a:t>V</a:t>
            </a:r>
            <a:endParaRPr lang="de-DE" dirty="0"/>
          </a:p>
        </p:txBody>
      </p:sp>
      <p:sp>
        <p:nvSpPr>
          <p:cNvPr id="503" name="Textfeld 502"/>
          <p:cNvSpPr txBox="1"/>
          <p:nvPr/>
        </p:nvSpPr>
        <p:spPr>
          <a:xfrm>
            <a:off x="7687384" y="3429000"/>
            <a:ext cx="304892" cy="276999"/>
          </a:xfrm>
          <a:prstGeom prst="rect">
            <a:avLst/>
          </a:prstGeom>
          <a:noFill/>
        </p:spPr>
        <p:txBody>
          <a:bodyPr wrap="none" rtlCol="0">
            <a:spAutoFit/>
          </a:bodyPr>
          <a:lstStyle/>
          <a:p>
            <a:r>
              <a:rPr lang="de-DE" dirty="0" smtClean="0"/>
              <a:t>Q</a:t>
            </a:r>
            <a:endParaRPr lang="de-DE" dirty="0"/>
          </a:p>
        </p:txBody>
      </p:sp>
      <p:sp>
        <p:nvSpPr>
          <p:cNvPr id="504" name="Ellipse 503"/>
          <p:cNvSpPr/>
          <p:nvPr/>
        </p:nvSpPr>
        <p:spPr bwMode="auto">
          <a:xfrm>
            <a:off x="79248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0110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Reversal</a:t>
            </a:r>
            <a:r>
              <a:rPr lang="de-DE" sz="1200" dirty="0" smtClean="0"/>
              <a:t> </a:t>
            </a:r>
            <a:r>
              <a:rPr lang="de-DE" sz="1200" dirty="0" err="1" smtClean="0"/>
              <a:t>of</a:t>
            </a:r>
            <a:r>
              <a:rPr lang="de-DE" sz="1200" dirty="0" smtClean="0"/>
              <a:t> </a:t>
            </a:r>
            <a:r>
              <a:rPr lang="de-DE" sz="1200" dirty="0" err="1" smtClean="0"/>
              <a:t>polarity</a:t>
            </a:r>
            <a:r>
              <a:rPr lang="de-DE" sz="1200" dirty="0" smtClean="0"/>
              <a:t> -&gt; high </a:t>
            </a:r>
            <a:r>
              <a:rPr lang="de-DE" sz="1200" dirty="0" err="1" smtClean="0"/>
              <a:t>current</a:t>
            </a:r>
            <a:endParaRPr lang="de-DE"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148</a:t>
            </a:fld>
            <a:endParaRPr lang="de-DE" altLang="de-DE"/>
          </a:p>
        </p:txBody>
      </p:sp>
      <p:sp>
        <p:nvSpPr>
          <p:cNvPr id="423" name="Rechteck 422"/>
          <p:cNvSpPr/>
          <p:nvPr/>
        </p:nvSpPr>
        <p:spPr bwMode="auto">
          <a:xfrm>
            <a:off x="11430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24" name="Rechteck 423"/>
          <p:cNvSpPr/>
          <p:nvPr/>
        </p:nvSpPr>
        <p:spPr bwMode="auto">
          <a:xfrm>
            <a:off x="11430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426" name="Gerader Verbinder 425"/>
          <p:cNvCxnSpPr/>
          <p:nvPr/>
        </p:nvCxnSpPr>
        <p:spPr bwMode="auto">
          <a:xfrm>
            <a:off x="13716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7" name="Rechteck 426"/>
          <p:cNvSpPr/>
          <p:nvPr/>
        </p:nvSpPr>
        <p:spPr bwMode="auto">
          <a:xfrm>
            <a:off x="11430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28" name="Rechteck 427"/>
          <p:cNvSpPr/>
          <p:nvPr/>
        </p:nvSpPr>
        <p:spPr bwMode="auto">
          <a:xfrm>
            <a:off x="11430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430" name="Gerader Verbinder 429"/>
          <p:cNvCxnSpPr/>
          <p:nvPr/>
        </p:nvCxnSpPr>
        <p:spPr bwMode="auto">
          <a:xfrm>
            <a:off x="13716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1" name="Rechteck 430"/>
          <p:cNvSpPr/>
          <p:nvPr/>
        </p:nvSpPr>
        <p:spPr bwMode="auto">
          <a:xfrm>
            <a:off x="11430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2" name="Rechteck 431"/>
          <p:cNvSpPr/>
          <p:nvPr/>
        </p:nvSpPr>
        <p:spPr bwMode="auto">
          <a:xfrm>
            <a:off x="11430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3" name="Ellipse 432"/>
          <p:cNvSpPr/>
          <p:nvPr/>
        </p:nvSpPr>
        <p:spPr bwMode="auto">
          <a:xfrm>
            <a:off x="1143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4" name="Ellipse 433"/>
          <p:cNvSpPr/>
          <p:nvPr/>
        </p:nvSpPr>
        <p:spPr bwMode="auto">
          <a:xfrm>
            <a:off x="1143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5" name="Ellipse 434"/>
          <p:cNvSpPr/>
          <p:nvPr/>
        </p:nvSpPr>
        <p:spPr bwMode="auto">
          <a:xfrm>
            <a:off x="1219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6" name="Ellipse 435"/>
          <p:cNvSpPr/>
          <p:nvPr/>
        </p:nvSpPr>
        <p:spPr bwMode="auto">
          <a:xfrm>
            <a:off x="1219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7" name="Rechteck 436"/>
          <p:cNvSpPr/>
          <p:nvPr/>
        </p:nvSpPr>
        <p:spPr bwMode="auto">
          <a:xfrm>
            <a:off x="12954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8" name="Rechteck 437"/>
          <p:cNvSpPr/>
          <p:nvPr/>
        </p:nvSpPr>
        <p:spPr bwMode="auto">
          <a:xfrm>
            <a:off x="12954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39" name="Ellipse 438"/>
          <p:cNvSpPr/>
          <p:nvPr/>
        </p:nvSpPr>
        <p:spPr bwMode="auto">
          <a:xfrm>
            <a:off x="1295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0" name="Ellipse 439"/>
          <p:cNvSpPr/>
          <p:nvPr/>
        </p:nvSpPr>
        <p:spPr bwMode="auto">
          <a:xfrm>
            <a:off x="1295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1" name="Ellipse 440"/>
          <p:cNvSpPr/>
          <p:nvPr/>
        </p:nvSpPr>
        <p:spPr bwMode="auto">
          <a:xfrm>
            <a:off x="1371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2" name="Ellipse 441"/>
          <p:cNvSpPr/>
          <p:nvPr/>
        </p:nvSpPr>
        <p:spPr bwMode="auto">
          <a:xfrm>
            <a:off x="1371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3" name="Rechteck 442"/>
          <p:cNvSpPr/>
          <p:nvPr/>
        </p:nvSpPr>
        <p:spPr bwMode="auto">
          <a:xfrm>
            <a:off x="1447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4" name="Rechteck 443"/>
          <p:cNvSpPr/>
          <p:nvPr/>
        </p:nvSpPr>
        <p:spPr bwMode="auto">
          <a:xfrm>
            <a:off x="1447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5" name="Ellipse 444"/>
          <p:cNvSpPr/>
          <p:nvPr/>
        </p:nvSpPr>
        <p:spPr bwMode="auto">
          <a:xfrm>
            <a:off x="1447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6" name="Ellipse 445"/>
          <p:cNvSpPr/>
          <p:nvPr/>
        </p:nvSpPr>
        <p:spPr bwMode="auto">
          <a:xfrm>
            <a:off x="1447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7" name="Ellipse 446"/>
          <p:cNvSpPr/>
          <p:nvPr/>
        </p:nvSpPr>
        <p:spPr bwMode="auto">
          <a:xfrm>
            <a:off x="1524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48" name="Ellipse 447"/>
          <p:cNvSpPr/>
          <p:nvPr/>
        </p:nvSpPr>
        <p:spPr bwMode="auto">
          <a:xfrm>
            <a:off x="1524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94" name="Textfeld 493"/>
          <p:cNvSpPr txBox="1"/>
          <p:nvPr/>
        </p:nvSpPr>
        <p:spPr>
          <a:xfrm>
            <a:off x="1143000" y="5029200"/>
            <a:ext cx="372218" cy="276999"/>
          </a:xfrm>
          <a:prstGeom prst="rect">
            <a:avLst/>
          </a:prstGeom>
          <a:noFill/>
        </p:spPr>
        <p:txBody>
          <a:bodyPr wrap="none" rtlCol="0">
            <a:spAutoFit/>
          </a:bodyPr>
          <a:lstStyle/>
          <a:p>
            <a:r>
              <a:rPr lang="en-US" dirty="0" smtClean="0"/>
              <a:t>0V</a:t>
            </a:r>
            <a:endParaRPr lang="en-US" dirty="0"/>
          </a:p>
        </p:txBody>
      </p:sp>
      <p:cxnSp>
        <p:nvCxnSpPr>
          <p:cNvPr id="495" name="Gerade Verbindung mit Pfeil 494"/>
          <p:cNvCxnSpPr/>
          <p:nvPr/>
        </p:nvCxnSpPr>
        <p:spPr bwMode="auto">
          <a:xfrm>
            <a:off x="6096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6" name="Gerade Verbindung mit Pfeil 495"/>
          <p:cNvCxnSpPr/>
          <p:nvPr/>
        </p:nvCxnSpPr>
        <p:spPr bwMode="auto">
          <a:xfrm flipV="1">
            <a:off x="11430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Gerade Verbindung 24"/>
          <p:cNvCxnSpPr/>
          <p:nvPr/>
        </p:nvCxnSpPr>
        <p:spPr bwMode="auto">
          <a:xfrm flipV="1">
            <a:off x="1143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8" name="Gerade Verbindung 25"/>
          <p:cNvCxnSpPr/>
          <p:nvPr/>
        </p:nvCxnSpPr>
        <p:spPr bwMode="auto">
          <a:xfrm flipV="1">
            <a:off x="7620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Gerade Verbindung 26"/>
          <p:cNvCxnSpPr/>
          <p:nvPr/>
        </p:nvCxnSpPr>
        <p:spPr bwMode="auto">
          <a:xfrm>
            <a:off x="11430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Gerade Verbindung 27"/>
          <p:cNvCxnSpPr/>
          <p:nvPr/>
        </p:nvCxnSpPr>
        <p:spPr bwMode="auto">
          <a:xfrm>
            <a:off x="6096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Gerade Verbindung 28"/>
          <p:cNvCxnSpPr/>
          <p:nvPr/>
        </p:nvCxnSpPr>
        <p:spPr bwMode="auto">
          <a:xfrm flipV="1">
            <a:off x="11430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 name="Textfeld 501"/>
          <p:cNvSpPr txBox="1"/>
          <p:nvPr/>
        </p:nvSpPr>
        <p:spPr>
          <a:xfrm>
            <a:off x="1371600" y="4191000"/>
            <a:ext cx="287259" cy="276999"/>
          </a:xfrm>
          <a:prstGeom prst="rect">
            <a:avLst/>
          </a:prstGeom>
          <a:noFill/>
        </p:spPr>
        <p:txBody>
          <a:bodyPr wrap="none" rtlCol="0">
            <a:spAutoFit/>
          </a:bodyPr>
          <a:lstStyle/>
          <a:p>
            <a:r>
              <a:rPr lang="de-DE" dirty="0" smtClean="0"/>
              <a:t>V</a:t>
            </a:r>
            <a:endParaRPr lang="de-DE" dirty="0"/>
          </a:p>
        </p:txBody>
      </p:sp>
      <p:sp>
        <p:nvSpPr>
          <p:cNvPr id="503" name="Textfeld 502"/>
          <p:cNvSpPr txBox="1"/>
          <p:nvPr/>
        </p:nvSpPr>
        <p:spPr>
          <a:xfrm>
            <a:off x="829384" y="3429000"/>
            <a:ext cx="304892" cy="276999"/>
          </a:xfrm>
          <a:prstGeom prst="rect">
            <a:avLst/>
          </a:prstGeom>
          <a:noFill/>
        </p:spPr>
        <p:txBody>
          <a:bodyPr wrap="none" rtlCol="0">
            <a:spAutoFit/>
          </a:bodyPr>
          <a:lstStyle/>
          <a:p>
            <a:r>
              <a:rPr lang="de-DE" dirty="0" smtClean="0"/>
              <a:t>Q</a:t>
            </a:r>
            <a:endParaRPr lang="de-DE" dirty="0"/>
          </a:p>
        </p:txBody>
      </p:sp>
      <p:sp>
        <p:nvSpPr>
          <p:cNvPr id="504" name="Ellipse 503"/>
          <p:cNvSpPr/>
          <p:nvPr/>
        </p:nvSpPr>
        <p:spPr bwMode="auto">
          <a:xfrm>
            <a:off x="10668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6" name="Rechteck 265"/>
          <p:cNvSpPr/>
          <p:nvPr/>
        </p:nvSpPr>
        <p:spPr bwMode="auto">
          <a:xfrm>
            <a:off x="25146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67" name="Rechteck 266"/>
          <p:cNvSpPr/>
          <p:nvPr/>
        </p:nvSpPr>
        <p:spPr bwMode="auto">
          <a:xfrm>
            <a:off x="25146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269" name="Gerader Verbinder 268"/>
          <p:cNvCxnSpPr/>
          <p:nvPr/>
        </p:nvCxnSpPr>
        <p:spPr bwMode="auto">
          <a:xfrm>
            <a:off x="27432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0" name="Rechteck 269"/>
          <p:cNvSpPr/>
          <p:nvPr/>
        </p:nvSpPr>
        <p:spPr bwMode="auto">
          <a:xfrm>
            <a:off x="25146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71" name="Rechteck 270"/>
          <p:cNvSpPr/>
          <p:nvPr/>
        </p:nvSpPr>
        <p:spPr bwMode="auto">
          <a:xfrm>
            <a:off x="25146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273" name="Gerader Verbinder 272"/>
          <p:cNvCxnSpPr/>
          <p:nvPr/>
        </p:nvCxnSpPr>
        <p:spPr bwMode="auto">
          <a:xfrm>
            <a:off x="27432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4" name="Rechteck 273"/>
          <p:cNvSpPr/>
          <p:nvPr/>
        </p:nvSpPr>
        <p:spPr bwMode="auto">
          <a:xfrm>
            <a:off x="2514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5" name="Rechteck 274"/>
          <p:cNvSpPr/>
          <p:nvPr/>
        </p:nvSpPr>
        <p:spPr bwMode="auto">
          <a:xfrm>
            <a:off x="2514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6" name="Ellipse 275"/>
          <p:cNvSpPr/>
          <p:nvPr/>
        </p:nvSpPr>
        <p:spPr bwMode="auto">
          <a:xfrm>
            <a:off x="2514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7" name="Ellipse 276"/>
          <p:cNvSpPr/>
          <p:nvPr/>
        </p:nvSpPr>
        <p:spPr bwMode="auto">
          <a:xfrm>
            <a:off x="2514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8" name="Ellipse 277"/>
          <p:cNvSpPr/>
          <p:nvPr/>
        </p:nvSpPr>
        <p:spPr bwMode="auto">
          <a:xfrm>
            <a:off x="2590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9" name="Ellipse 278"/>
          <p:cNvSpPr/>
          <p:nvPr/>
        </p:nvSpPr>
        <p:spPr bwMode="auto">
          <a:xfrm>
            <a:off x="2590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80" name="Rechteck 279"/>
          <p:cNvSpPr/>
          <p:nvPr/>
        </p:nvSpPr>
        <p:spPr bwMode="auto">
          <a:xfrm>
            <a:off x="26670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81" name="Rechteck 280"/>
          <p:cNvSpPr/>
          <p:nvPr/>
        </p:nvSpPr>
        <p:spPr bwMode="auto">
          <a:xfrm>
            <a:off x="26670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82" name="Ellipse 281"/>
          <p:cNvSpPr/>
          <p:nvPr/>
        </p:nvSpPr>
        <p:spPr bwMode="auto">
          <a:xfrm>
            <a:off x="2667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83" name="Ellipse 282"/>
          <p:cNvSpPr/>
          <p:nvPr/>
        </p:nvSpPr>
        <p:spPr bwMode="auto">
          <a:xfrm>
            <a:off x="2667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0" name="Ellipse 329"/>
          <p:cNvSpPr/>
          <p:nvPr/>
        </p:nvSpPr>
        <p:spPr bwMode="auto">
          <a:xfrm>
            <a:off x="2743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31" name="Ellipse 330"/>
          <p:cNvSpPr/>
          <p:nvPr/>
        </p:nvSpPr>
        <p:spPr bwMode="auto">
          <a:xfrm>
            <a:off x="2743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64" name="Rechteck 363"/>
          <p:cNvSpPr/>
          <p:nvPr/>
        </p:nvSpPr>
        <p:spPr bwMode="auto">
          <a:xfrm>
            <a:off x="28194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365" name="Rechteck 364"/>
          <p:cNvSpPr/>
          <p:nvPr/>
        </p:nvSpPr>
        <p:spPr bwMode="auto">
          <a:xfrm>
            <a:off x="28194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450" name="Textfeld 449"/>
          <p:cNvSpPr txBox="1"/>
          <p:nvPr/>
        </p:nvSpPr>
        <p:spPr>
          <a:xfrm>
            <a:off x="2488952" y="5029200"/>
            <a:ext cx="423514" cy="276999"/>
          </a:xfrm>
          <a:prstGeom prst="rect">
            <a:avLst/>
          </a:prstGeom>
          <a:noFill/>
        </p:spPr>
        <p:txBody>
          <a:bodyPr wrap="none" rtlCol="0">
            <a:spAutoFit/>
          </a:bodyPr>
          <a:lstStyle/>
          <a:p>
            <a:r>
              <a:rPr lang="en-US" dirty="0" smtClean="0"/>
              <a:t>-1V</a:t>
            </a:r>
            <a:endParaRPr lang="en-US" dirty="0"/>
          </a:p>
        </p:txBody>
      </p:sp>
      <p:cxnSp>
        <p:nvCxnSpPr>
          <p:cNvPr id="505" name="Gerade Verbindung mit Pfeil 504"/>
          <p:cNvCxnSpPr/>
          <p:nvPr/>
        </p:nvCxnSpPr>
        <p:spPr bwMode="auto">
          <a:xfrm>
            <a:off x="19812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Gerade Verbindung mit Pfeil 505"/>
          <p:cNvCxnSpPr/>
          <p:nvPr/>
        </p:nvCxnSpPr>
        <p:spPr bwMode="auto">
          <a:xfrm flipV="1">
            <a:off x="25146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Gerade Verbindung 24"/>
          <p:cNvCxnSpPr/>
          <p:nvPr/>
        </p:nvCxnSpPr>
        <p:spPr bwMode="auto">
          <a:xfrm flipV="1">
            <a:off x="25146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8" name="Gerade Verbindung 25"/>
          <p:cNvCxnSpPr/>
          <p:nvPr/>
        </p:nvCxnSpPr>
        <p:spPr bwMode="auto">
          <a:xfrm flipV="1">
            <a:off x="21336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 name="Gerade Verbindung 26"/>
          <p:cNvCxnSpPr/>
          <p:nvPr/>
        </p:nvCxnSpPr>
        <p:spPr bwMode="auto">
          <a:xfrm>
            <a:off x="25146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Gerade Verbindung 27"/>
          <p:cNvCxnSpPr/>
          <p:nvPr/>
        </p:nvCxnSpPr>
        <p:spPr bwMode="auto">
          <a:xfrm>
            <a:off x="19812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Gerade Verbindung 28"/>
          <p:cNvCxnSpPr/>
          <p:nvPr/>
        </p:nvCxnSpPr>
        <p:spPr bwMode="auto">
          <a:xfrm flipV="1">
            <a:off x="25146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 name="Textfeld 511"/>
          <p:cNvSpPr txBox="1"/>
          <p:nvPr/>
        </p:nvSpPr>
        <p:spPr>
          <a:xfrm>
            <a:off x="2743200" y="4191000"/>
            <a:ext cx="287259" cy="276999"/>
          </a:xfrm>
          <a:prstGeom prst="rect">
            <a:avLst/>
          </a:prstGeom>
          <a:noFill/>
        </p:spPr>
        <p:txBody>
          <a:bodyPr wrap="none" rtlCol="0">
            <a:spAutoFit/>
          </a:bodyPr>
          <a:lstStyle/>
          <a:p>
            <a:r>
              <a:rPr lang="de-DE" dirty="0" smtClean="0"/>
              <a:t>V</a:t>
            </a:r>
            <a:endParaRPr lang="de-DE" dirty="0"/>
          </a:p>
        </p:txBody>
      </p:sp>
      <p:sp>
        <p:nvSpPr>
          <p:cNvPr id="513" name="Textfeld 512"/>
          <p:cNvSpPr txBox="1"/>
          <p:nvPr/>
        </p:nvSpPr>
        <p:spPr>
          <a:xfrm>
            <a:off x="2200984" y="3429000"/>
            <a:ext cx="304892" cy="276999"/>
          </a:xfrm>
          <a:prstGeom prst="rect">
            <a:avLst/>
          </a:prstGeom>
          <a:noFill/>
        </p:spPr>
        <p:txBody>
          <a:bodyPr wrap="none" rtlCol="0">
            <a:spAutoFit/>
          </a:bodyPr>
          <a:lstStyle/>
          <a:p>
            <a:r>
              <a:rPr lang="de-DE" dirty="0" smtClean="0"/>
              <a:t>Q</a:t>
            </a:r>
            <a:endParaRPr lang="de-DE" dirty="0"/>
          </a:p>
        </p:txBody>
      </p:sp>
      <p:sp>
        <p:nvSpPr>
          <p:cNvPr id="514" name="Ellipse 513"/>
          <p:cNvSpPr/>
          <p:nvPr/>
        </p:nvSpPr>
        <p:spPr bwMode="auto">
          <a:xfrm>
            <a:off x="2328334" y="3983566"/>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5" name="Ellipse 514"/>
          <p:cNvSpPr/>
          <p:nvPr/>
        </p:nvSpPr>
        <p:spPr bwMode="auto">
          <a:xfrm>
            <a:off x="2819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16" name="Ellipse 515"/>
          <p:cNvSpPr/>
          <p:nvPr/>
        </p:nvSpPr>
        <p:spPr bwMode="auto">
          <a:xfrm>
            <a:off x="2895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17" name="Ellipse 516"/>
          <p:cNvSpPr/>
          <p:nvPr/>
        </p:nvSpPr>
        <p:spPr bwMode="auto">
          <a:xfrm>
            <a:off x="2819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18" name="Ellipse 517"/>
          <p:cNvSpPr/>
          <p:nvPr/>
        </p:nvSpPr>
        <p:spPr bwMode="auto">
          <a:xfrm>
            <a:off x="2895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543" name="Gerade Verbindung mit Pfeil 542"/>
          <p:cNvCxnSpPr/>
          <p:nvPr/>
        </p:nvCxnSpPr>
        <p:spPr bwMode="auto">
          <a:xfrm>
            <a:off x="33528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4" name="Gerade Verbindung mit Pfeil 543"/>
          <p:cNvCxnSpPr/>
          <p:nvPr/>
        </p:nvCxnSpPr>
        <p:spPr bwMode="auto">
          <a:xfrm flipV="1">
            <a:off x="38862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5" name="Gerade Verbindung 24"/>
          <p:cNvCxnSpPr/>
          <p:nvPr/>
        </p:nvCxnSpPr>
        <p:spPr bwMode="auto">
          <a:xfrm flipV="1">
            <a:off x="38862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6" name="Gerade Verbindung 25"/>
          <p:cNvCxnSpPr/>
          <p:nvPr/>
        </p:nvCxnSpPr>
        <p:spPr bwMode="auto">
          <a:xfrm flipV="1">
            <a:off x="35052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7" name="Gerade Verbindung 26"/>
          <p:cNvCxnSpPr/>
          <p:nvPr/>
        </p:nvCxnSpPr>
        <p:spPr bwMode="auto">
          <a:xfrm>
            <a:off x="38862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8" name="Gerade Verbindung 27"/>
          <p:cNvCxnSpPr/>
          <p:nvPr/>
        </p:nvCxnSpPr>
        <p:spPr bwMode="auto">
          <a:xfrm>
            <a:off x="33528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9" name="Gerade Verbindung 28"/>
          <p:cNvCxnSpPr/>
          <p:nvPr/>
        </p:nvCxnSpPr>
        <p:spPr bwMode="auto">
          <a:xfrm flipV="1">
            <a:off x="38862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0" name="Textfeld 549"/>
          <p:cNvSpPr txBox="1"/>
          <p:nvPr/>
        </p:nvSpPr>
        <p:spPr>
          <a:xfrm>
            <a:off x="4114800" y="4191000"/>
            <a:ext cx="287259" cy="276999"/>
          </a:xfrm>
          <a:prstGeom prst="rect">
            <a:avLst/>
          </a:prstGeom>
          <a:noFill/>
        </p:spPr>
        <p:txBody>
          <a:bodyPr wrap="none" rtlCol="0">
            <a:spAutoFit/>
          </a:bodyPr>
          <a:lstStyle/>
          <a:p>
            <a:r>
              <a:rPr lang="de-DE" dirty="0" smtClean="0"/>
              <a:t>V</a:t>
            </a:r>
            <a:endParaRPr lang="de-DE" dirty="0"/>
          </a:p>
        </p:txBody>
      </p:sp>
      <p:sp>
        <p:nvSpPr>
          <p:cNvPr id="551" name="Textfeld 550"/>
          <p:cNvSpPr txBox="1"/>
          <p:nvPr/>
        </p:nvSpPr>
        <p:spPr>
          <a:xfrm>
            <a:off x="3572584" y="3429000"/>
            <a:ext cx="304892" cy="276999"/>
          </a:xfrm>
          <a:prstGeom prst="rect">
            <a:avLst/>
          </a:prstGeom>
          <a:noFill/>
        </p:spPr>
        <p:txBody>
          <a:bodyPr wrap="none" rtlCol="0">
            <a:spAutoFit/>
          </a:bodyPr>
          <a:lstStyle/>
          <a:p>
            <a:r>
              <a:rPr lang="de-DE" dirty="0" smtClean="0"/>
              <a:t>Q</a:t>
            </a:r>
            <a:endParaRPr lang="de-DE" dirty="0"/>
          </a:p>
        </p:txBody>
      </p:sp>
      <p:sp>
        <p:nvSpPr>
          <p:cNvPr id="552" name="Ellipse 551"/>
          <p:cNvSpPr/>
          <p:nvPr/>
        </p:nvSpPr>
        <p:spPr bwMode="auto">
          <a:xfrm>
            <a:off x="3581400" y="4191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7" name="Ellipse 556"/>
          <p:cNvSpPr/>
          <p:nvPr/>
        </p:nvSpPr>
        <p:spPr bwMode="auto">
          <a:xfrm>
            <a:off x="28956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58" name="Ellipse 557"/>
          <p:cNvSpPr/>
          <p:nvPr/>
        </p:nvSpPr>
        <p:spPr bwMode="auto">
          <a:xfrm>
            <a:off x="28956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59" name="Rechteck 558"/>
          <p:cNvSpPr/>
          <p:nvPr/>
        </p:nvSpPr>
        <p:spPr bwMode="auto">
          <a:xfrm>
            <a:off x="38862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60" name="Rechteck 559"/>
          <p:cNvSpPr/>
          <p:nvPr/>
        </p:nvSpPr>
        <p:spPr bwMode="auto">
          <a:xfrm>
            <a:off x="38862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561" name="Gerade Verbindung mit Pfeil 560"/>
          <p:cNvCxnSpPr/>
          <p:nvPr/>
        </p:nvCxnSpPr>
        <p:spPr bwMode="auto">
          <a:xfrm rot="10800000">
            <a:off x="4267200" y="61722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 name="Gerader Verbinder 561"/>
          <p:cNvCxnSpPr/>
          <p:nvPr/>
        </p:nvCxnSpPr>
        <p:spPr bwMode="auto">
          <a:xfrm>
            <a:off x="41148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 name="Rechteck 562"/>
          <p:cNvSpPr/>
          <p:nvPr/>
        </p:nvSpPr>
        <p:spPr bwMode="auto">
          <a:xfrm>
            <a:off x="38862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64" name="Rechteck 563"/>
          <p:cNvSpPr/>
          <p:nvPr/>
        </p:nvSpPr>
        <p:spPr bwMode="auto">
          <a:xfrm>
            <a:off x="38862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566" name="Gerader Verbinder 565"/>
          <p:cNvCxnSpPr/>
          <p:nvPr/>
        </p:nvCxnSpPr>
        <p:spPr bwMode="auto">
          <a:xfrm>
            <a:off x="41148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 name="Rechteck 572"/>
          <p:cNvSpPr/>
          <p:nvPr/>
        </p:nvSpPr>
        <p:spPr bwMode="auto">
          <a:xfrm>
            <a:off x="3886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74" name="Rechteck 573"/>
          <p:cNvSpPr/>
          <p:nvPr/>
        </p:nvSpPr>
        <p:spPr bwMode="auto">
          <a:xfrm>
            <a:off x="3886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75" name="Ellipse 574"/>
          <p:cNvSpPr/>
          <p:nvPr/>
        </p:nvSpPr>
        <p:spPr bwMode="auto">
          <a:xfrm>
            <a:off x="3886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76" name="Ellipse 575"/>
          <p:cNvSpPr/>
          <p:nvPr/>
        </p:nvSpPr>
        <p:spPr bwMode="auto">
          <a:xfrm>
            <a:off x="3886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77" name="Ellipse 576"/>
          <p:cNvSpPr/>
          <p:nvPr/>
        </p:nvSpPr>
        <p:spPr bwMode="auto">
          <a:xfrm>
            <a:off x="3962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78" name="Ellipse 577"/>
          <p:cNvSpPr/>
          <p:nvPr/>
        </p:nvSpPr>
        <p:spPr bwMode="auto">
          <a:xfrm>
            <a:off x="3962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79" name="Rechteck 578"/>
          <p:cNvSpPr/>
          <p:nvPr/>
        </p:nvSpPr>
        <p:spPr bwMode="auto">
          <a:xfrm>
            <a:off x="4038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80" name="Rechteck 579"/>
          <p:cNvSpPr/>
          <p:nvPr/>
        </p:nvSpPr>
        <p:spPr bwMode="auto">
          <a:xfrm>
            <a:off x="4038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581" name="Gerade Verbindung mit Pfeil 580"/>
          <p:cNvCxnSpPr/>
          <p:nvPr/>
        </p:nvCxnSpPr>
        <p:spPr bwMode="auto">
          <a:xfrm rot="10800000">
            <a:off x="4267200" y="51054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2" name="Textfeld 581"/>
          <p:cNvSpPr txBox="1"/>
          <p:nvPr/>
        </p:nvSpPr>
        <p:spPr>
          <a:xfrm>
            <a:off x="3860552" y="5029200"/>
            <a:ext cx="423514" cy="276999"/>
          </a:xfrm>
          <a:prstGeom prst="rect">
            <a:avLst/>
          </a:prstGeom>
          <a:noFill/>
        </p:spPr>
        <p:txBody>
          <a:bodyPr wrap="none" rtlCol="0">
            <a:spAutoFit/>
          </a:bodyPr>
          <a:lstStyle/>
          <a:p>
            <a:r>
              <a:rPr lang="en-US" dirty="0" smtClean="0"/>
              <a:t>-2V</a:t>
            </a:r>
            <a:endParaRPr lang="en-US" dirty="0"/>
          </a:p>
        </p:txBody>
      </p:sp>
      <p:sp>
        <p:nvSpPr>
          <p:cNvPr id="583" name="Ellipse 582"/>
          <p:cNvSpPr/>
          <p:nvPr/>
        </p:nvSpPr>
        <p:spPr bwMode="auto">
          <a:xfrm>
            <a:off x="4038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84" name="Ellipse 583"/>
          <p:cNvSpPr/>
          <p:nvPr/>
        </p:nvSpPr>
        <p:spPr bwMode="auto">
          <a:xfrm>
            <a:off x="4114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85" name="Ellipse 584"/>
          <p:cNvSpPr/>
          <p:nvPr/>
        </p:nvSpPr>
        <p:spPr bwMode="auto">
          <a:xfrm>
            <a:off x="4038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86" name="Ellipse 585"/>
          <p:cNvSpPr/>
          <p:nvPr/>
        </p:nvSpPr>
        <p:spPr bwMode="auto">
          <a:xfrm>
            <a:off x="4114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87" name="Ellipse 586"/>
          <p:cNvSpPr/>
          <p:nvPr/>
        </p:nvSpPr>
        <p:spPr bwMode="auto">
          <a:xfrm>
            <a:off x="4114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88" name="Ellipse 587"/>
          <p:cNvSpPr/>
          <p:nvPr/>
        </p:nvSpPr>
        <p:spPr bwMode="auto">
          <a:xfrm>
            <a:off x="41148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89" name="Ellipse 588"/>
          <p:cNvSpPr/>
          <p:nvPr/>
        </p:nvSpPr>
        <p:spPr bwMode="auto">
          <a:xfrm>
            <a:off x="4114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0" name="Ellipse 589"/>
          <p:cNvSpPr/>
          <p:nvPr/>
        </p:nvSpPr>
        <p:spPr bwMode="auto">
          <a:xfrm>
            <a:off x="4114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1" name="Rechteck 590"/>
          <p:cNvSpPr/>
          <p:nvPr/>
        </p:nvSpPr>
        <p:spPr bwMode="auto">
          <a:xfrm>
            <a:off x="41910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2" name="Rechteck 591"/>
          <p:cNvSpPr/>
          <p:nvPr/>
        </p:nvSpPr>
        <p:spPr bwMode="auto">
          <a:xfrm>
            <a:off x="41910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3" name="Ellipse 592"/>
          <p:cNvSpPr/>
          <p:nvPr/>
        </p:nvSpPr>
        <p:spPr bwMode="auto">
          <a:xfrm>
            <a:off x="4191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4" name="Ellipse 593"/>
          <p:cNvSpPr/>
          <p:nvPr/>
        </p:nvSpPr>
        <p:spPr bwMode="auto">
          <a:xfrm>
            <a:off x="4267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5" name="Ellipse 594"/>
          <p:cNvSpPr/>
          <p:nvPr/>
        </p:nvSpPr>
        <p:spPr bwMode="auto">
          <a:xfrm>
            <a:off x="4191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6" name="Ellipse 595"/>
          <p:cNvSpPr/>
          <p:nvPr/>
        </p:nvSpPr>
        <p:spPr bwMode="auto">
          <a:xfrm>
            <a:off x="4267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7" name="Ellipse 596"/>
          <p:cNvSpPr/>
          <p:nvPr/>
        </p:nvSpPr>
        <p:spPr bwMode="auto">
          <a:xfrm>
            <a:off x="4267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8" name="Ellipse 597"/>
          <p:cNvSpPr/>
          <p:nvPr/>
        </p:nvSpPr>
        <p:spPr bwMode="auto">
          <a:xfrm>
            <a:off x="42672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99" name="Rechteck 598"/>
          <p:cNvSpPr/>
          <p:nvPr/>
        </p:nvSpPr>
        <p:spPr bwMode="auto">
          <a:xfrm>
            <a:off x="52578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00" name="Rechteck 599"/>
          <p:cNvSpPr/>
          <p:nvPr/>
        </p:nvSpPr>
        <p:spPr bwMode="auto">
          <a:xfrm>
            <a:off x="52578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601" name="Gerade Verbindung mit Pfeil 600"/>
          <p:cNvCxnSpPr/>
          <p:nvPr/>
        </p:nvCxnSpPr>
        <p:spPr bwMode="auto">
          <a:xfrm rot="10800000">
            <a:off x="5638800" y="61722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2" name="Gerader Verbinder 601"/>
          <p:cNvCxnSpPr/>
          <p:nvPr/>
        </p:nvCxnSpPr>
        <p:spPr bwMode="auto">
          <a:xfrm>
            <a:off x="54864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3" name="Rechteck 602"/>
          <p:cNvSpPr/>
          <p:nvPr/>
        </p:nvSpPr>
        <p:spPr bwMode="auto">
          <a:xfrm>
            <a:off x="5257800" y="54864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04" name="Rechteck 603"/>
          <p:cNvSpPr/>
          <p:nvPr/>
        </p:nvSpPr>
        <p:spPr bwMode="auto">
          <a:xfrm>
            <a:off x="5257800" y="6019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606" name="Gerader Verbinder 605"/>
          <p:cNvCxnSpPr/>
          <p:nvPr/>
        </p:nvCxnSpPr>
        <p:spPr bwMode="auto">
          <a:xfrm>
            <a:off x="5486400" y="6553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3" name="Rechteck 612"/>
          <p:cNvSpPr/>
          <p:nvPr/>
        </p:nvSpPr>
        <p:spPr bwMode="auto">
          <a:xfrm>
            <a:off x="5410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14" name="Rechteck 613"/>
          <p:cNvSpPr/>
          <p:nvPr/>
        </p:nvSpPr>
        <p:spPr bwMode="auto">
          <a:xfrm>
            <a:off x="5410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615" name="Gerade Verbindung mit Pfeil 614"/>
          <p:cNvCxnSpPr/>
          <p:nvPr/>
        </p:nvCxnSpPr>
        <p:spPr bwMode="auto">
          <a:xfrm rot="10800000">
            <a:off x="5638800" y="51054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 name="Textfeld 615"/>
          <p:cNvSpPr txBox="1"/>
          <p:nvPr/>
        </p:nvSpPr>
        <p:spPr>
          <a:xfrm>
            <a:off x="5232152" y="5029200"/>
            <a:ext cx="423514" cy="276999"/>
          </a:xfrm>
          <a:prstGeom prst="rect">
            <a:avLst/>
          </a:prstGeom>
          <a:noFill/>
        </p:spPr>
        <p:txBody>
          <a:bodyPr wrap="none" rtlCol="0">
            <a:spAutoFit/>
          </a:bodyPr>
          <a:lstStyle/>
          <a:p>
            <a:r>
              <a:rPr lang="en-US" dirty="0" smtClean="0"/>
              <a:t>-3V</a:t>
            </a:r>
            <a:endParaRPr lang="en-US" dirty="0"/>
          </a:p>
        </p:txBody>
      </p:sp>
      <p:sp>
        <p:nvSpPr>
          <p:cNvPr id="617" name="Ellipse 616"/>
          <p:cNvSpPr/>
          <p:nvPr/>
        </p:nvSpPr>
        <p:spPr bwMode="auto">
          <a:xfrm>
            <a:off x="5410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18" name="Ellipse 617"/>
          <p:cNvSpPr/>
          <p:nvPr/>
        </p:nvSpPr>
        <p:spPr bwMode="auto">
          <a:xfrm>
            <a:off x="5486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19" name="Ellipse 618"/>
          <p:cNvSpPr/>
          <p:nvPr/>
        </p:nvSpPr>
        <p:spPr bwMode="auto">
          <a:xfrm>
            <a:off x="5410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0" name="Ellipse 619"/>
          <p:cNvSpPr/>
          <p:nvPr/>
        </p:nvSpPr>
        <p:spPr bwMode="auto">
          <a:xfrm>
            <a:off x="5486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1" name="Ellipse 620"/>
          <p:cNvSpPr/>
          <p:nvPr/>
        </p:nvSpPr>
        <p:spPr bwMode="auto">
          <a:xfrm>
            <a:off x="548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2" name="Ellipse 621"/>
          <p:cNvSpPr/>
          <p:nvPr/>
        </p:nvSpPr>
        <p:spPr bwMode="auto">
          <a:xfrm>
            <a:off x="54864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3" name="Ellipse 622"/>
          <p:cNvSpPr/>
          <p:nvPr/>
        </p:nvSpPr>
        <p:spPr bwMode="auto">
          <a:xfrm>
            <a:off x="5486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4" name="Ellipse 623"/>
          <p:cNvSpPr/>
          <p:nvPr/>
        </p:nvSpPr>
        <p:spPr bwMode="auto">
          <a:xfrm>
            <a:off x="5486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5" name="Rechteck 624"/>
          <p:cNvSpPr/>
          <p:nvPr/>
        </p:nvSpPr>
        <p:spPr bwMode="auto">
          <a:xfrm>
            <a:off x="55626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6" name="Rechteck 625"/>
          <p:cNvSpPr/>
          <p:nvPr/>
        </p:nvSpPr>
        <p:spPr bwMode="auto">
          <a:xfrm>
            <a:off x="55626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7" name="Ellipse 626"/>
          <p:cNvSpPr/>
          <p:nvPr/>
        </p:nvSpPr>
        <p:spPr bwMode="auto">
          <a:xfrm>
            <a:off x="55626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8" name="Ellipse 627"/>
          <p:cNvSpPr/>
          <p:nvPr/>
        </p:nvSpPr>
        <p:spPr bwMode="auto">
          <a:xfrm>
            <a:off x="5638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29" name="Ellipse 628"/>
          <p:cNvSpPr/>
          <p:nvPr/>
        </p:nvSpPr>
        <p:spPr bwMode="auto">
          <a:xfrm>
            <a:off x="55626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0" name="Ellipse 629"/>
          <p:cNvSpPr/>
          <p:nvPr/>
        </p:nvSpPr>
        <p:spPr bwMode="auto">
          <a:xfrm>
            <a:off x="5638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1" name="Ellipse 630"/>
          <p:cNvSpPr/>
          <p:nvPr/>
        </p:nvSpPr>
        <p:spPr bwMode="auto">
          <a:xfrm>
            <a:off x="5638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2" name="Ellipse 631"/>
          <p:cNvSpPr/>
          <p:nvPr/>
        </p:nvSpPr>
        <p:spPr bwMode="auto">
          <a:xfrm>
            <a:off x="56388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3" name="Rechteck 632"/>
          <p:cNvSpPr/>
          <p:nvPr/>
        </p:nvSpPr>
        <p:spPr bwMode="auto">
          <a:xfrm>
            <a:off x="52578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4" name="Rechteck 633"/>
          <p:cNvSpPr/>
          <p:nvPr/>
        </p:nvSpPr>
        <p:spPr bwMode="auto">
          <a:xfrm>
            <a:off x="52578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5" name="Ellipse 634"/>
          <p:cNvSpPr/>
          <p:nvPr/>
        </p:nvSpPr>
        <p:spPr bwMode="auto">
          <a:xfrm>
            <a:off x="52578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6" name="Ellipse 635"/>
          <p:cNvSpPr/>
          <p:nvPr/>
        </p:nvSpPr>
        <p:spPr bwMode="auto">
          <a:xfrm>
            <a:off x="5334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7" name="Ellipse 636"/>
          <p:cNvSpPr/>
          <p:nvPr/>
        </p:nvSpPr>
        <p:spPr bwMode="auto">
          <a:xfrm>
            <a:off x="52578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8" name="Ellipse 637"/>
          <p:cNvSpPr/>
          <p:nvPr/>
        </p:nvSpPr>
        <p:spPr bwMode="auto">
          <a:xfrm>
            <a:off x="5334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39" name="Ellipse 638"/>
          <p:cNvSpPr/>
          <p:nvPr/>
        </p:nvSpPr>
        <p:spPr bwMode="auto">
          <a:xfrm>
            <a:off x="53340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0" name="Ellipse 639"/>
          <p:cNvSpPr/>
          <p:nvPr/>
        </p:nvSpPr>
        <p:spPr bwMode="auto">
          <a:xfrm>
            <a:off x="53340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1" name="Ellipse 640"/>
          <p:cNvSpPr/>
          <p:nvPr/>
        </p:nvSpPr>
        <p:spPr bwMode="auto">
          <a:xfrm>
            <a:off x="53340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2" name="Ellipse 641"/>
          <p:cNvSpPr/>
          <p:nvPr/>
        </p:nvSpPr>
        <p:spPr bwMode="auto">
          <a:xfrm>
            <a:off x="53340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3" name="Rechteck 642"/>
          <p:cNvSpPr/>
          <p:nvPr/>
        </p:nvSpPr>
        <p:spPr bwMode="auto">
          <a:xfrm>
            <a:off x="5410200" y="5638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4" name="Rechteck 643"/>
          <p:cNvSpPr/>
          <p:nvPr/>
        </p:nvSpPr>
        <p:spPr bwMode="auto">
          <a:xfrm>
            <a:off x="5410200" y="5867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5" name="Ellipse 644"/>
          <p:cNvSpPr/>
          <p:nvPr/>
        </p:nvSpPr>
        <p:spPr bwMode="auto">
          <a:xfrm>
            <a:off x="54102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6" name="Ellipse 645"/>
          <p:cNvSpPr/>
          <p:nvPr/>
        </p:nvSpPr>
        <p:spPr bwMode="auto">
          <a:xfrm>
            <a:off x="5486400" y="5562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7" name="Ellipse 646"/>
          <p:cNvSpPr/>
          <p:nvPr/>
        </p:nvSpPr>
        <p:spPr bwMode="auto">
          <a:xfrm>
            <a:off x="54102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8" name="Ellipse 647"/>
          <p:cNvSpPr/>
          <p:nvPr/>
        </p:nvSpPr>
        <p:spPr bwMode="auto">
          <a:xfrm>
            <a:off x="5486400" y="6019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49" name="Ellipse 648"/>
          <p:cNvSpPr/>
          <p:nvPr/>
        </p:nvSpPr>
        <p:spPr bwMode="auto">
          <a:xfrm>
            <a:off x="548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650" name="Ellipse 649"/>
          <p:cNvSpPr/>
          <p:nvPr/>
        </p:nvSpPr>
        <p:spPr bwMode="auto">
          <a:xfrm>
            <a:off x="5486400" y="6096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651" name="Gerade Verbindung mit Pfeil 650"/>
          <p:cNvCxnSpPr/>
          <p:nvPr/>
        </p:nvCxnSpPr>
        <p:spPr bwMode="auto">
          <a:xfrm>
            <a:off x="4724400" y="4191000"/>
            <a:ext cx="1066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2" name="Gerade Verbindung mit Pfeil 651"/>
          <p:cNvCxnSpPr/>
          <p:nvPr/>
        </p:nvCxnSpPr>
        <p:spPr bwMode="auto">
          <a:xfrm flipV="1">
            <a:off x="5257800" y="34290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3" name="Gerade Verbindung 24"/>
          <p:cNvCxnSpPr/>
          <p:nvPr/>
        </p:nvCxnSpPr>
        <p:spPr bwMode="auto">
          <a:xfrm flipV="1">
            <a:off x="52578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4" name="Gerade Verbindung 25"/>
          <p:cNvCxnSpPr/>
          <p:nvPr/>
        </p:nvCxnSpPr>
        <p:spPr bwMode="auto">
          <a:xfrm flipV="1">
            <a:off x="4876800" y="38862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5" name="Gerade Verbindung 26"/>
          <p:cNvCxnSpPr/>
          <p:nvPr/>
        </p:nvCxnSpPr>
        <p:spPr bwMode="auto">
          <a:xfrm>
            <a:off x="5257800" y="3886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6" name="Gerade Verbindung 27"/>
          <p:cNvCxnSpPr/>
          <p:nvPr/>
        </p:nvCxnSpPr>
        <p:spPr bwMode="auto">
          <a:xfrm>
            <a:off x="47244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7" name="Gerade Verbindung 28"/>
          <p:cNvCxnSpPr/>
          <p:nvPr/>
        </p:nvCxnSpPr>
        <p:spPr bwMode="auto">
          <a:xfrm flipV="1">
            <a:off x="5257800" y="38862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8" name="Textfeld 657"/>
          <p:cNvSpPr txBox="1"/>
          <p:nvPr/>
        </p:nvSpPr>
        <p:spPr>
          <a:xfrm>
            <a:off x="5486400" y="4191000"/>
            <a:ext cx="287259" cy="276999"/>
          </a:xfrm>
          <a:prstGeom prst="rect">
            <a:avLst/>
          </a:prstGeom>
          <a:noFill/>
        </p:spPr>
        <p:txBody>
          <a:bodyPr wrap="none" rtlCol="0">
            <a:spAutoFit/>
          </a:bodyPr>
          <a:lstStyle/>
          <a:p>
            <a:r>
              <a:rPr lang="de-DE" dirty="0" smtClean="0"/>
              <a:t>V</a:t>
            </a:r>
            <a:endParaRPr lang="de-DE" dirty="0"/>
          </a:p>
        </p:txBody>
      </p:sp>
      <p:sp>
        <p:nvSpPr>
          <p:cNvPr id="659" name="Textfeld 658"/>
          <p:cNvSpPr txBox="1"/>
          <p:nvPr/>
        </p:nvSpPr>
        <p:spPr>
          <a:xfrm>
            <a:off x="4944184" y="3429000"/>
            <a:ext cx="304892" cy="276999"/>
          </a:xfrm>
          <a:prstGeom prst="rect">
            <a:avLst/>
          </a:prstGeom>
          <a:noFill/>
        </p:spPr>
        <p:txBody>
          <a:bodyPr wrap="none" rtlCol="0">
            <a:spAutoFit/>
          </a:bodyPr>
          <a:lstStyle/>
          <a:p>
            <a:r>
              <a:rPr lang="de-DE" dirty="0" smtClean="0"/>
              <a:t>Q</a:t>
            </a:r>
            <a:endParaRPr lang="de-DE" dirty="0"/>
          </a:p>
        </p:txBody>
      </p:sp>
      <p:sp>
        <p:nvSpPr>
          <p:cNvPr id="660" name="Ellipse 659"/>
          <p:cNvSpPr/>
          <p:nvPr/>
        </p:nvSpPr>
        <p:spPr bwMode="auto">
          <a:xfrm>
            <a:off x="4800600" y="4419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61" name="Gerade Verbindung mit Pfeil 660"/>
          <p:cNvCxnSpPr/>
          <p:nvPr/>
        </p:nvCxnSpPr>
        <p:spPr bwMode="auto">
          <a:xfrm rot="10800000">
            <a:off x="2895600" y="61722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2" name="Gerade Verbindung mit Pfeil 661"/>
          <p:cNvCxnSpPr/>
          <p:nvPr/>
        </p:nvCxnSpPr>
        <p:spPr bwMode="auto">
          <a:xfrm rot="10800000">
            <a:off x="2895600" y="51054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3" name="Gerade Verbindung mit Pfeil 662"/>
          <p:cNvCxnSpPr/>
          <p:nvPr/>
        </p:nvCxnSpPr>
        <p:spPr bwMode="auto">
          <a:xfrm rot="10800000">
            <a:off x="1524000" y="61722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4" name="Gerade Verbindung mit Pfeil 663"/>
          <p:cNvCxnSpPr/>
          <p:nvPr/>
        </p:nvCxnSpPr>
        <p:spPr bwMode="auto">
          <a:xfrm rot="10800000">
            <a:off x="1524000" y="51054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25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Precharge</a:t>
            </a:r>
            <a:endParaRPr lang="de-DE"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149</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uppieren 15"/>
          <p:cNvGrpSpPr/>
          <p:nvPr/>
        </p:nvGrpSpPr>
        <p:grpSpPr>
          <a:xfrm>
            <a:off x="4419600" y="2971800"/>
            <a:ext cx="1828800" cy="2590800"/>
            <a:chOff x="4419600" y="2971800"/>
            <a:chExt cx="1828800" cy="2590800"/>
          </a:xfrm>
        </p:grpSpPr>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6" name="Gruppieren 55"/>
          <p:cNvGrpSpPr/>
          <p:nvPr/>
        </p:nvGrpSpPr>
        <p:grpSpPr>
          <a:xfrm flipH="1">
            <a:off x="1981200" y="2971800"/>
            <a:ext cx="1828800" cy="2590800"/>
            <a:chOff x="4419600" y="2971800"/>
            <a:chExt cx="1828800" cy="2590800"/>
          </a:xfrm>
        </p:grpSpPr>
        <p:cxnSp>
          <p:nvCxnSpPr>
            <p:cNvPr id="57" name="Gerade Verbindung 129"/>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5400000">
              <a:off x="5334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Rechteck 152"/>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4" name="Rechteck 153"/>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55"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Rechteck 15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8" name="Rechteck 15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59"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Textfeld 162"/>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164" name="Textfeld 163"/>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spTree>
    <p:extLst>
      <p:ext uri="{BB962C8B-B14F-4D97-AF65-F5344CB8AC3E}">
        <p14:creationId xmlns:p14="http://schemas.microsoft.com/office/powerpoint/2010/main" val="253322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3919953" y="3810000"/>
            <a:ext cx="269626" cy="276999"/>
          </a:xfrm>
          <a:prstGeom prst="rect">
            <a:avLst/>
          </a:prstGeom>
          <a:noFill/>
        </p:spPr>
        <p:txBody>
          <a:bodyPr wrap="none" rtlCol="0">
            <a:spAutoFit/>
          </a:bodyPr>
          <a:lstStyle/>
          <a:p>
            <a:r>
              <a:rPr lang="de-DE" dirty="0" smtClean="0"/>
              <a:t>1</a:t>
            </a:r>
            <a:endParaRPr lang="de-DE" dirty="0"/>
          </a:p>
        </p:txBody>
      </p:sp>
      <p:sp>
        <p:nvSpPr>
          <p:cNvPr id="74" name="Textfeld 73"/>
          <p:cNvSpPr txBox="1"/>
          <p:nvPr/>
        </p:nvSpPr>
        <p:spPr>
          <a:xfrm>
            <a:off x="4495800" y="41910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92627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a:t>Precharge</a:t>
            </a:r>
            <a:endParaRPr lang="de-DE"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150</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cxnSp>
        <p:nvCxnSpPr>
          <p:cNvPr id="7" name="Gerader Verbinder 6"/>
          <p:cNvCxnSpPr/>
          <p:nvPr/>
        </p:nvCxnSpPr>
        <p:spPr bwMode="auto">
          <a:xfrm>
            <a:off x="6248400" y="3429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r Verbinder 115"/>
          <p:cNvCxnSpPr/>
          <p:nvPr/>
        </p:nvCxnSpPr>
        <p:spPr bwMode="auto">
          <a:xfrm>
            <a:off x="1981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5V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22"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Rechteck 122"/>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4" name="Rechteck 123"/>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25"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Rechteck 12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8" name="Rechteck 12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29"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Textfeld 153"/>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155" name="Textfeld 154"/>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spTree>
    <p:extLst>
      <p:ext uri="{BB962C8B-B14F-4D97-AF65-F5344CB8AC3E}">
        <p14:creationId xmlns:p14="http://schemas.microsoft.com/office/powerpoint/2010/main" val="5963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a:t>Precharge</a:t>
            </a:r>
            <a:endParaRPr lang="de-DE"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151</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cxnSp>
        <p:nvCxnSpPr>
          <p:cNvPr id="7" name="Gerader Verbinder 6"/>
          <p:cNvCxnSpPr/>
          <p:nvPr/>
        </p:nvCxnSpPr>
        <p:spPr bwMode="auto">
          <a:xfrm>
            <a:off x="6248400" y="3429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r Verbinder 115"/>
          <p:cNvCxnSpPr/>
          <p:nvPr/>
        </p:nvCxnSpPr>
        <p:spPr bwMode="auto">
          <a:xfrm>
            <a:off x="1981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5V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9" name="Ellipse 178"/>
          <p:cNvSpPr/>
          <p:nvPr/>
        </p:nvSpPr>
        <p:spPr bwMode="auto">
          <a:xfrm>
            <a:off x="6400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0" name="Ellipse 179"/>
          <p:cNvSpPr/>
          <p:nvPr/>
        </p:nvSpPr>
        <p:spPr bwMode="auto">
          <a:xfrm>
            <a:off x="6400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1" name="Ellipse 180"/>
          <p:cNvSpPr/>
          <p:nvPr/>
        </p:nvSpPr>
        <p:spPr bwMode="auto">
          <a:xfrm>
            <a:off x="6553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2" name="Ellipse 181"/>
          <p:cNvSpPr/>
          <p:nvPr/>
        </p:nvSpPr>
        <p:spPr bwMode="auto">
          <a:xfrm>
            <a:off x="6553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3" name="Rechteck 182"/>
          <p:cNvSpPr/>
          <p:nvPr/>
        </p:nvSpPr>
        <p:spPr bwMode="auto">
          <a:xfrm>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4" name="Rechteck 183"/>
          <p:cNvSpPr/>
          <p:nvPr/>
        </p:nvSpPr>
        <p:spPr bwMode="auto">
          <a:xfrm>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5" name="Ellipse 184"/>
          <p:cNvSpPr/>
          <p:nvPr/>
        </p:nvSpPr>
        <p:spPr bwMode="auto">
          <a:xfrm>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6" name="Ellipse 185"/>
          <p:cNvSpPr/>
          <p:nvPr/>
        </p:nvSpPr>
        <p:spPr bwMode="auto">
          <a:xfrm>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7" name="Ellipse 186"/>
          <p:cNvSpPr/>
          <p:nvPr/>
        </p:nvSpPr>
        <p:spPr bwMode="auto">
          <a:xfrm>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8" name="Ellipse 187"/>
          <p:cNvSpPr/>
          <p:nvPr/>
        </p:nvSpPr>
        <p:spPr bwMode="auto">
          <a:xfrm>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9" name="Rechteck 188"/>
          <p:cNvSpPr/>
          <p:nvPr/>
        </p:nvSpPr>
        <p:spPr bwMode="auto">
          <a:xfrm>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0" name="Rechteck 189"/>
          <p:cNvSpPr/>
          <p:nvPr/>
        </p:nvSpPr>
        <p:spPr bwMode="auto">
          <a:xfrm>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1" name="Ellipse 190"/>
          <p:cNvSpPr/>
          <p:nvPr/>
        </p:nvSpPr>
        <p:spPr bwMode="auto">
          <a:xfrm>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2" name="Ellipse 191"/>
          <p:cNvSpPr/>
          <p:nvPr/>
        </p:nvSpPr>
        <p:spPr bwMode="auto">
          <a:xfrm>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3" name="Ellipse 192"/>
          <p:cNvSpPr/>
          <p:nvPr/>
        </p:nvSpPr>
        <p:spPr bwMode="auto">
          <a:xfrm>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4" name="Ellipse 193"/>
          <p:cNvSpPr/>
          <p:nvPr/>
        </p:nvSpPr>
        <p:spPr bwMode="auto">
          <a:xfrm>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5" name="Rechteck 194"/>
          <p:cNvSpPr/>
          <p:nvPr/>
        </p:nvSpPr>
        <p:spPr bwMode="auto">
          <a:xfrm>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6" name="Rechteck 195"/>
          <p:cNvSpPr/>
          <p:nvPr/>
        </p:nvSpPr>
        <p:spPr bwMode="auto">
          <a:xfrm>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7" name="Ellipse 196"/>
          <p:cNvSpPr/>
          <p:nvPr/>
        </p:nvSpPr>
        <p:spPr bwMode="auto">
          <a:xfrm>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8" name="Ellipse 197"/>
          <p:cNvSpPr/>
          <p:nvPr/>
        </p:nvSpPr>
        <p:spPr bwMode="auto">
          <a:xfrm>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9" name="Ellipse 198"/>
          <p:cNvSpPr/>
          <p:nvPr/>
        </p:nvSpPr>
        <p:spPr bwMode="auto">
          <a:xfrm>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0" name="Ellipse 199"/>
          <p:cNvSpPr/>
          <p:nvPr/>
        </p:nvSpPr>
        <p:spPr bwMode="auto">
          <a:xfrm>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1" name="Ellipse 200"/>
          <p:cNvSpPr/>
          <p:nvPr/>
        </p:nvSpPr>
        <p:spPr bwMode="auto">
          <a:xfrm>
            <a:off x="59436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2" name="Ellipse 201"/>
          <p:cNvSpPr/>
          <p:nvPr/>
        </p:nvSpPr>
        <p:spPr bwMode="auto">
          <a:xfrm>
            <a:off x="59436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3" name="Ellipse 202"/>
          <p:cNvSpPr/>
          <p:nvPr/>
        </p:nvSpPr>
        <p:spPr bwMode="auto">
          <a:xfrm>
            <a:off x="60960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4" name="Ellipse 203"/>
          <p:cNvSpPr/>
          <p:nvPr/>
        </p:nvSpPr>
        <p:spPr bwMode="auto">
          <a:xfrm>
            <a:off x="60960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5" name="Ellipse 204"/>
          <p:cNvSpPr/>
          <p:nvPr/>
        </p:nvSpPr>
        <p:spPr bwMode="auto">
          <a:xfrm>
            <a:off x="6248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6" name="Ellipse 205"/>
          <p:cNvSpPr/>
          <p:nvPr/>
        </p:nvSpPr>
        <p:spPr bwMode="auto">
          <a:xfrm>
            <a:off x="6248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9" name="Ellipse 208"/>
          <p:cNvSpPr/>
          <p:nvPr/>
        </p:nvSpPr>
        <p:spPr bwMode="auto">
          <a:xfrm>
            <a:off x="213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0" name="Ellipse 209"/>
          <p:cNvSpPr/>
          <p:nvPr/>
        </p:nvSpPr>
        <p:spPr bwMode="auto">
          <a:xfrm>
            <a:off x="213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1" name="Ellipse 210"/>
          <p:cNvSpPr/>
          <p:nvPr/>
        </p:nvSpPr>
        <p:spPr bwMode="auto">
          <a:xfrm>
            <a:off x="228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2" name="Ellipse 211"/>
          <p:cNvSpPr/>
          <p:nvPr/>
        </p:nvSpPr>
        <p:spPr bwMode="auto">
          <a:xfrm>
            <a:off x="228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1" name="Ellipse 230"/>
          <p:cNvSpPr/>
          <p:nvPr/>
        </p:nvSpPr>
        <p:spPr bwMode="auto">
          <a:xfrm>
            <a:off x="1676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2" name="Ellipse 231"/>
          <p:cNvSpPr/>
          <p:nvPr/>
        </p:nvSpPr>
        <p:spPr bwMode="auto">
          <a:xfrm>
            <a:off x="167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3" name="Ellipse 232"/>
          <p:cNvSpPr/>
          <p:nvPr/>
        </p:nvSpPr>
        <p:spPr bwMode="auto">
          <a:xfrm>
            <a:off x="18288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4" name="Ellipse 233"/>
          <p:cNvSpPr/>
          <p:nvPr/>
        </p:nvSpPr>
        <p:spPr bwMode="auto">
          <a:xfrm>
            <a:off x="1828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5" name="Ellipse 234"/>
          <p:cNvSpPr/>
          <p:nvPr/>
        </p:nvSpPr>
        <p:spPr bwMode="auto">
          <a:xfrm>
            <a:off x="19812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6" name="Ellipse 235"/>
          <p:cNvSpPr/>
          <p:nvPr/>
        </p:nvSpPr>
        <p:spPr bwMode="auto">
          <a:xfrm>
            <a:off x="1981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cxnSp>
        <p:nvCxnSpPr>
          <p:cNvPr id="8" name="Gerade Verbindung mit Pfeil 7"/>
          <p:cNvCxnSpPr/>
          <p:nvPr/>
        </p:nvCxnSpPr>
        <p:spPr bwMode="auto">
          <a:xfrm>
            <a:off x="6248400" y="4572000"/>
            <a:ext cx="0" cy="3048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mit Pfeil 239"/>
          <p:cNvCxnSpPr/>
          <p:nvPr/>
        </p:nvCxnSpPr>
        <p:spPr bwMode="auto">
          <a:xfrm>
            <a:off x="1981200" y="4572000"/>
            <a:ext cx="0" cy="3048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2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Write FERAM</a:t>
            </a:r>
            <a:endParaRPr lang="de-DE"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152</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9" name="Ellipse 178"/>
          <p:cNvSpPr/>
          <p:nvPr/>
        </p:nvSpPr>
        <p:spPr bwMode="auto">
          <a:xfrm>
            <a:off x="6400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0" name="Ellipse 179"/>
          <p:cNvSpPr/>
          <p:nvPr/>
        </p:nvSpPr>
        <p:spPr bwMode="auto">
          <a:xfrm>
            <a:off x="6400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1" name="Ellipse 180"/>
          <p:cNvSpPr/>
          <p:nvPr/>
        </p:nvSpPr>
        <p:spPr bwMode="auto">
          <a:xfrm>
            <a:off x="6553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2" name="Ellipse 181"/>
          <p:cNvSpPr/>
          <p:nvPr/>
        </p:nvSpPr>
        <p:spPr bwMode="auto">
          <a:xfrm>
            <a:off x="6553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3" name="Rechteck 182"/>
          <p:cNvSpPr/>
          <p:nvPr/>
        </p:nvSpPr>
        <p:spPr bwMode="auto">
          <a:xfrm>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4" name="Rechteck 183"/>
          <p:cNvSpPr/>
          <p:nvPr/>
        </p:nvSpPr>
        <p:spPr bwMode="auto">
          <a:xfrm>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5" name="Ellipse 184"/>
          <p:cNvSpPr/>
          <p:nvPr/>
        </p:nvSpPr>
        <p:spPr bwMode="auto">
          <a:xfrm>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6" name="Ellipse 185"/>
          <p:cNvSpPr/>
          <p:nvPr/>
        </p:nvSpPr>
        <p:spPr bwMode="auto">
          <a:xfrm>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7" name="Ellipse 186"/>
          <p:cNvSpPr/>
          <p:nvPr/>
        </p:nvSpPr>
        <p:spPr bwMode="auto">
          <a:xfrm>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8" name="Ellipse 187"/>
          <p:cNvSpPr/>
          <p:nvPr/>
        </p:nvSpPr>
        <p:spPr bwMode="auto">
          <a:xfrm>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9" name="Rechteck 188"/>
          <p:cNvSpPr/>
          <p:nvPr/>
        </p:nvSpPr>
        <p:spPr bwMode="auto">
          <a:xfrm>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0" name="Rechteck 189"/>
          <p:cNvSpPr/>
          <p:nvPr/>
        </p:nvSpPr>
        <p:spPr bwMode="auto">
          <a:xfrm>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1" name="Ellipse 190"/>
          <p:cNvSpPr/>
          <p:nvPr/>
        </p:nvSpPr>
        <p:spPr bwMode="auto">
          <a:xfrm>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2" name="Ellipse 191"/>
          <p:cNvSpPr/>
          <p:nvPr/>
        </p:nvSpPr>
        <p:spPr bwMode="auto">
          <a:xfrm>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3" name="Ellipse 192"/>
          <p:cNvSpPr/>
          <p:nvPr/>
        </p:nvSpPr>
        <p:spPr bwMode="auto">
          <a:xfrm>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4" name="Ellipse 193"/>
          <p:cNvSpPr/>
          <p:nvPr/>
        </p:nvSpPr>
        <p:spPr bwMode="auto">
          <a:xfrm>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5" name="Rechteck 194"/>
          <p:cNvSpPr/>
          <p:nvPr/>
        </p:nvSpPr>
        <p:spPr bwMode="auto">
          <a:xfrm>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6" name="Rechteck 195"/>
          <p:cNvSpPr/>
          <p:nvPr/>
        </p:nvSpPr>
        <p:spPr bwMode="auto">
          <a:xfrm>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7" name="Ellipse 196"/>
          <p:cNvSpPr/>
          <p:nvPr/>
        </p:nvSpPr>
        <p:spPr bwMode="auto">
          <a:xfrm>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8" name="Ellipse 197"/>
          <p:cNvSpPr/>
          <p:nvPr/>
        </p:nvSpPr>
        <p:spPr bwMode="auto">
          <a:xfrm>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9" name="Ellipse 198"/>
          <p:cNvSpPr/>
          <p:nvPr/>
        </p:nvSpPr>
        <p:spPr bwMode="auto">
          <a:xfrm>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0" name="Ellipse 199"/>
          <p:cNvSpPr/>
          <p:nvPr/>
        </p:nvSpPr>
        <p:spPr bwMode="auto">
          <a:xfrm>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1" name="Ellipse 200"/>
          <p:cNvSpPr/>
          <p:nvPr/>
        </p:nvSpPr>
        <p:spPr bwMode="auto">
          <a:xfrm>
            <a:off x="59436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2" name="Ellipse 201"/>
          <p:cNvSpPr/>
          <p:nvPr/>
        </p:nvSpPr>
        <p:spPr bwMode="auto">
          <a:xfrm>
            <a:off x="59436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3" name="Ellipse 202"/>
          <p:cNvSpPr/>
          <p:nvPr/>
        </p:nvSpPr>
        <p:spPr bwMode="auto">
          <a:xfrm>
            <a:off x="60960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4" name="Ellipse 203"/>
          <p:cNvSpPr/>
          <p:nvPr/>
        </p:nvSpPr>
        <p:spPr bwMode="auto">
          <a:xfrm>
            <a:off x="60960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5" name="Ellipse 204"/>
          <p:cNvSpPr/>
          <p:nvPr/>
        </p:nvSpPr>
        <p:spPr bwMode="auto">
          <a:xfrm>
            <a:off x="6248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6" name="Ellipse 205"/>
          <p:cNvSpPr/>
          <p:nvPr/>
        </p:nvSpPr>
        <p:spPr bwMode="auto">
          <a:xfrm>
            <a:off x="6248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9" name="Ellipse 208"/>
          <p:cNvSpPr/>
          <p:nvPr/>
        </p:nvSpPr>
        <p:spPr bwMode="auto">
          <a:xfrm>
            <a:off x="213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0" name="Ellipse 209"/>
          <p:cNvSpPr/>
          <p:nvPr/>
        </p:nvSpPr>
        <p:spPr bwMode="auto">
          <a:xfrm>
            <a:off x="213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1" name="Ellipse 210"/>
          <p:cNvSpPr/>
          <p:nvPr/>
        </p:nvSpPr>
        <p:spPr bwMode="auto">
          <a:xfrm>
            <a:off x="228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2" name="Ellipse 211"/>
          <p:cNvSpPr/>
          <p:nvPr/>
        </p:nvSpPr>
        <p:spPr bwMode="auto">
          <a:xfrm>
            <a:off x="228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1" name="Ellipse 230"/>
          <p:cNvSpPr/>
          <p:nvPr/>
        </p:nvSpPr>
        <p:spPr bwMode="auto">
          <a:xfrm>
            <a:off x="1676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2" name="Ellipse 231"/>
          <p:cNvSpPr/>
          <p:nvPr/>
        </p:nvSpPr>
        <p:spPr bwMode="auto">
          <a:xfrm>
            <a:off x="167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3" name="Ellipse 232"/>
          <p:cNvSpPr/>
          <p:nvPr/>
        </p:nvSpPr>
        <p:spPr bwMode="auto">
          <a:xfrm>
            <a:off x="18288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4" name="Ellipse 233"/>
          <p:cNvSpPr/>
          <p:nvPr/>
        </p:nvSpPr>
        <p:spPr bwMode="auto">
          <a:xfrm>
            <a:off x="1828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5" name="Ellipse 234"/>
          <p:cNvSpPr/>
          <p:nvPr/>
        </p:nvSpPr>
        <p:spPr bwMode="auto">
          <a:xfrm>
            <a:off x="19812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6" name="Ellipse 235"/>
          <p:cNvSpPr/>
          <p:nvPr/>
        </p:nvSpPr>
        <p:spPr bwMode="auto">
          <a:xfrm>
            <a:off x="1981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spTree>
    <p:extLst>
      <p:ext uri="{BB962C8B-B14F-4D97-AF65-F5344CB8AC3E}">
        <p14:creationId xmlns:p14="http://schemas.microsoft.com/office/powerpoint/2010/main" val="19957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FERAM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153</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3" name="Rechteck 182"/>
          <p:cNvSpPr/>
          <p:nvPr/>
        </p:nvSpPr>
        <p:spPr bwMode="auto">
          <a:xfrm>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4" name="Rechteck 183"/>
          <p:cNvSpPr/>
          <p:nvPr/>
        </p:nvSpPr>
        <p:spPr bwMode="auto">
          <a:xfrm>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5" name="Ellipse 184"/>
          <p:cNvSpPr/>
          <p:nvPr/>
        </p:nvSpPr>
        <p:spPr bwMode="auto">
          <a:xfrm>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6" name="Ellipse 185"/>
          <p:cNvSpPr/>
          <p:nvPr/>
        </p:nvSpPr>
        <p:spPr bwMode="auto">
          <a:xfrm>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7" name="Ellipse 186"/>
          <p:cNvSpPr/>
          <p:nvPr/>
        </p:nvSpPr>
        <p:spPr bwMode="auto">
          <a:xfrm>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8" name="Ellipse 187"/>
          <p:cNvSpPr/>
          <p:nvPr/>
        </p:nvSpPr>
        <p:spPr bwMode="auto">
          <a:xfrm>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9" name="Rechteck 188"/>
          <p:cNvSpPr/>
          <p:nvPr/>
        </p:nvSpPr>
        <p:spPr bwMode="auto">
          <a:xfrm>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0" name="Rechteck 189"/>
          <p:cNvSpPr/>
          <p:nvPr/>
        </p:nvSpPr>
        <p:spPr bwMode="auto">
          <a:xfrm>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1" name="Ellipse 190"/>
          <p:cNvSpPr/>
          <p:nvPr/>
        </p:nvSpPr>
        <p:spPr bwMode="auto">
          <a:xfrm>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2" name="Ellipse 191"/>
          <p:cNvSpPr/>
          <p:nvPr/>
        </p:nvSpPr>
        <p:spPr bwMode="auto">
          <a:xfrm>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3" name="Ellipse 192"/>
          <p:cNvSpPr/>
          <p:nvPr/>
        </p:nvSpPr>
        <p:spPr bwMode="auto">
          <a:xfrm>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4" name="Ellipse 193"/>
          <p:cNvSpPr/>
          <p:nvPr/>
        </p:nvSpPr>
        <p:spPr bwMode="auto">
          <a:xfrm>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5" name="Rechteck 194"/>
          <p:cNvSpPr/>
          <p:nvPr/>
        </p:nvSpPr>
        <p:spPr bwMode="auto">
          <a:xfrm>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6" name="Rechteck 195"/>
          <p:cNvSpPr/>
          <p:nvPr/>
        </p:nvSpPr>
        <p:spPr bwMode="auto">
          <a:xfrm>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7" name="Ellipse 196"/>
          <p:cNvSpPr/>
          <p:nvPr/>
        </p:nvSpPr>
        <p:spPr bwMode="auto">
          <a:xfrm>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8" name="Ellipse 197"/>
          <p:cNvSpPr/>
          <p:nvPr/>
        </p:nvSpPr>
        <p:spPr bwMode="auto">
          <a:xfrm>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9" name="Ellipse 198"/>
          <p:cNvSpPr/>
          <p:nvPr/>
        </p:nvSpPr>
        <p:spPr bwMode="auto">
          <a:xfrm>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0" name="Ellipse 199"/>
          <p:cNvSpPr/>
          <p:nvPr/>
        </p:nvSpPr>
        <p:spPr bwMode="auto">
          <a:xfrm>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9" name="Ellipse 208"/>
          <p:cNvSpPr/>
          <p:nvPr/>
        </p:nvSpPr>
        <p:spPr bwMode="auto">
          <a:xfrm>
            <a:off x="213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0" name="Ellipse 209"/>
          <p:cNvSpPr/>
          <p:nvPr/>
        </p:nvSpPr>
        <p:spPr bwMode="auto">
          <a:xfrm>
            <a:off x="213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1" name="Ellipse 210"/>
          <p:cNvSpPr/>
          <p:nvPr/>
        </p:nvSpPr>
        <p:spPr bwMode="auto">
          <a:xfrm>
            <a:off x="228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2" name="Ellipse 211"/>
          <p:cNvSpPr/>
          <p:nvPr/>
        </p:nvSpPr>
        <p:spPr bwMode="auto">
          <a:xfrm>
            <a:off x="228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1" name="Ellipse 230"/>
          <p:cNvSpPr/>
          <p:nvPr/>
        </p:nvSpPr>
        <p:spPr bwMode="auto">
          <a:xfrm>
            <a:off x="1676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2" name="Ellipse 231"/>
          <p:cNvSpPr/>
          <p:nvPr/>
        </p:nvSpPr>
        <p:spPr bwMode="auto">
          <a:xfrm>
            <a:off x="167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3" name="Ellipse 232"/>
          <p:cNvSpPr/>
          <p:nvPr/>
        </p:nvSpPr>
        <p:spPr bwMode="auto">
          <a:xfrm>
            <a:off x="18288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4" name="Ellipse 233"/>
          <p:cNvSpPr/>
          <p:nvPr/>
        </p:nvSpPr>
        <p:spPr bwMode="auto">
          <a:xfrm>
            <a:off x="1828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5" name="Ellipse 234"/>
          <p:cNvSpPr/>
          <p:nvPr/>
        </p:nvSpPr>
        <p:spPr bwMode="auto">
          <a:xfrm>
            <a:off x="19812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6" name="Ellipse 235"/>
          <p:cNvSpPr/>
          <p:nvPr/>
        </p:nvSpPr>
        <p:spPr bwMode="auto">
          <a:xfrm>
            <a:off x="1981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cxnSp>
        <p:nvCxnSpPr>
          <p:cNvPr id="7" name="Gerade Verbindung mit Pfeil 6"/>
          <p:cNvCxnSpPr>
            <a:stCxn id="174" idx="0"/>
            <a:endCxn id="120" idx="1"/>
          </p:cNvCxnSpPr>
          <p:nvPr/>
        </p:nvCxnSpPr>
        <p:spPr bwMode="auto">
          <a:xfrm flipV="1">
            <a:off x="6248400" y="4634300"/>
            <a:ext cx="0" cy="2425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3111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FERAM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154</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5V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3" name="Rechteck 182"/>
          <p:cNvSpPr/>
          <p:nvPr/>
        </p:nvSpPr>
        <p:spPr bwMode="auto">
          <a:xfrm>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4" name="Rechteck 183"/>
          <p:cNvSpPr/>
          <p:nvPr/>
        </p:nvSpPr>
        <p:spPr bwMode="auto">
          <a:xfrm>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5" name="Ellipse 184"/>
          <p:cNvSpPr/>
          <p:nvPr/>
        </p:nvSpPr>
        <p:spPr bwMode="auto">
          <a:xfrm>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6" name="Ellipse 185"/>
          <p:cNvSpPr/>
          <p:nvPr/>
        </p:nvSpPr>
        <p:spPr bwMode="auto">
          <a:xfrm>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7" name="Ellipse 186"/>
          <p:cNvSpPr/>
          <p:nvPr/>
        </p:nvSpPr>
        <p:spPr bwMode="auto">
          <a:xfrm>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8" name="Ellipse 187"/>
          <p:cNvSpPr/>
          <p:nvPr/>
        </p:nvSpPr>
        <p:spPr bwMode="auto">
          <a:xfrm>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9" name="Rechteck 188"/>
          <p:cNvSpPr/>
          <p:nvPr/>
        </p:nvSpPr>
        <p:spPr bwMode="auto">
          <a:xfrm>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0" name="Rechteck 189"/>
          <p:cNvSpPr/>
          <p:nvPr/>
        </p:nvSpPr>
        <p:spPr bwMode="auto">
          <a:xfrm>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1" name="Ellipse 190"/>
          <p:cNvSpPr/>
          <p:nvPr/>
        </p:nvSpPr>
        <p:spPr bwMode="auto">
          <a:xfrm>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2" name="Ellipse 191"/>
          <p:cNvSpPr/>
          <p:nvPr/>
        </p:nvSpPr>
        <p:spPr bwMode="auto">
          <a:xfrm>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3" name="Ellipse 192"/>
          <p:cNvSpPr/>
          <p:nvPr/>
        </p:nvSpPr>
        <p:spPr bwMode="auto">
          <a:xfrm>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4" name="Ellipse 193"/>
          <p:cNvSpPr/>
          <p:nvPr/>
        </p:nvSpPr>
        <p:spPr bwMode="auto">
          <a:xfrm>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5" name="Rechteck 194"/>
          <p:cNvSpPr/>
          <p:nvPr/>
        </p:nvSpPr>
        <p:spPr bwMode="auto">
          <a:xfrm>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6" name="Rechteck 195"/>
          <p:cNvSpPr/>
          <p:nvPr/>
        </p:nvSpPr>
        <p:spPr bwMode="auto">
          <a:xfrm>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7" name="Ellipse 196"/>
          <p:cNvSpPr/>
          <p:nvPr/>
        </p:nvSpPr>
        <p:spPr bwMode="auto">
          <a:xfrm>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8" name="Ellipse 197"/>
          <p:cNvSpPr/>
          <p:nvPr/>
        </p:nvSpPr>
        <p:spPr bwMode="auto">
          <a:xfrm>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9" name="Ellipse 198"/>
          <p:cNvSpPr/>
          <p:nvPr/>
        </p:nvSpPr>
        <p:spPr bwMode="auto">
          <a:xfrm>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0" name="Ellipse 199"/>
          <p:cNvSpPr/>
          <p:nvPr/>
        </p:nvSpPr>
        <p:spPr bwMode="auto">
          <a:xfrm>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9" name="Ellipse 208"/>
          <p:cNvSpPr/>
          <p:nvPr/>
        </p:nvSpPr>
        <p:spPr bwMode="auto">
          <a:xfrm>
            <a:off x="213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0" name="Ellipse 209"/>
          <p:cNvSpPr/>
          <p:nvPr/>
        </p:nvSpPr>
        <p:spPr bwMode="auto">
          <a:xfrm>
            <a:off x="213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1" name="Ellipse 210"/>
          <p:cNvSpPr/>
          <p:nvPr/>
        </p:nvSpPr>
        <p:spPr bwMode="auto">
          <a:xfrm>
            <a:off x="228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2" name="Ellipse 211"/>
          <p:cNvSpPr/>
          <p:nvPr/>
        </p:nvSpPr>
        <p:spPr bwMode="auto">
          <a:xfrm>
            <a:off x="228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1" name="Ellipse 230"/>
          <p:cNvSpPr/>
          <p:nvPr/>
        </p:nvSpPr>
        <p:spPr bwMode="auto">
          <a:xfrm>
            <a:off x="1676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2" name="Ellipse 231"/>
          <p:cNvSpPr/>
          <p:nvPr/>
        </p:nvSpPr>
        <p:spPr bwMode="auto">
          <a:xfrm>
            <a:off x="167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3" name="Ellipse 232"/>
          <p:cNvSpPr/>
          <p:nvPr/>
        </p:nvSpPr>
        <p:spPr bwMode="auto">
          <a:xfrm>
            <a:off x="18288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4" name="Ellipse 233"/>
          <p:cNvSpPr/>
          <p:nvPr/>
        </p:nvSpPr>
        <p:spPr bwMode="auto">
          <a:xfrm>
            <a:off x="1828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5" name="Ellipse 234"/>
          <p:cNvSpPr/>
          <p:nvPr/>
        </p:nvSpPr>
        <p:spPr bwMode="auto">
          <a:xfrm>
            <a:off x="19812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6" name="Ellipse 235"/>
          <p:cNvSpPr/>
          <p:nvPr/>
        </p:nvSpPr>
        <p:spPr bwMode="auto">
          <a:xfrm>
            <a:off x="1981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cxnSp>
        <p:nvCxnSpPr>
          <p:cNvPr id="163" name="Gerade Verbindung 15"/>
          <p:cNvCxnSpPr/>
          <p:nvPr/>
        </p:nvCxnSpPr>
        <p:spPr bwMode="auto">
          <a:xfrm>
            <a:off x="990600" y="57912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2647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FERAM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155</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5V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3" name="Rechteck 182"/>
          <p:cNvSpPr/>
          <p:nvPr/>
        </p:nvSpPr>
        <p:spPr bwMode="auto">
          <a:xfrm>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4" name="Rechteck 183"/>
          <p:cNvSpPr/>
          <p:nvPr/>
        </p:nvSpPr>
        <p:spPr bwMode="auto">
          <a:xfrm>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5" name="Ellipse 184"/>
          <p:cNvSpPr/>
          <p:nvPr/>
        </p:nvSpPr>
        <p:spPr bwMode="auto">
          <a:xfrm>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6" name="Ellipse 185"/>
          <p:cNvSpPr/>
          <p:nvPr/>
        </p:nvSpPr>
        <p:spPr bwMode="auto">
          <a:xfrm>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7" name="Ellipse 186"/>
          <p:cNvSpPr/>
          <p:nvPr/>
        </p:nvSpPr>
        <p:spPr bwMode="auto">
          <a:xfrm>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8" name="Ellipse 187"/>
          <p:cNvSpPr/>
          <p:nvPr/>
        </p:nvSpPr>
        <p:spPr bwMode="auto">
          <a:xfrm>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9" name="Rechteck 188"/>
          <p:cNvSpPr/>
          <p:nvPr/>
        </p:nvSpPr>
        <p:spPr bwMode="auto">
          <a:xfrm>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0" name="Rechteck 189"/>
          <p:cNvSpPr/>
          <p:nvPr/>
        </p:nvSpPr>
        <p:spPr bwMode="auto">
          <a:xfrm>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1" name="Ellipse 190"/>
          <p:cNvSpPr/>
          <p:nvPr/>
        </p:nvSpPr>
        <p:spPr bwMode="auto">
          <a:xfrm>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2" name="Ellipse 191"/>
          <p:cNvSpPr/>
          <p:nvPr/>
        </p:nvSpPr>
        <p:spPr bwMode="auto">
          <a:xfrm>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3" name="Ellipse 192"/>
          <p:cNvSpPr/>
          <p:nvPr/>
        </p:nvSpPr>
        <p:spPr bwMode="auto">
          <a:xfrm>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4" name="Ellipse 193"/>
          <p:cNvSpPr/>
          <p:nvPr/>
        </p:nvSpPr>
        <p:spPr bwMode="auto">
          <a:xfrm>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5" name="Rechteck 194"/>
          <p:cNvSpPr/>
          <p:nvPr/>
        </p:nvSpPr>
        <p:spPr bwMode="auto">
          <a:xfrm>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6" name="Rechteck 195"/>
          <p:cNvSpPr/>
          <p:nvPr/>
        </p:nvSpPr>
        <p:spPr bwMode="auto">
          <a:xfrm>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7" name="Ellipse 196"/>
          <p:cNvSpPr/>
          <p:nvPr/>
        </p:nvSpPr>
        <p:spPr bwMode="auto">
          <a:xfrm>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8" name="Ellipse 197"/>
          <p:cNvSpPr/>
          <p:nvPr/>
        </p:nvSpPr>
        <p:spPr bwMode="auto">
          <a:xfrm>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9" name="Ellipse 198"/>
          <p:cNvSpPr/>
          <p:nvPr/>
        </p:nvSpPr>
        <p:spPr bwMode="auto">
          <a:xfrm>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0" name="Ellipse 199"/>
          <p:cNvSpPr/>
          <p:nvPr/>
        </p:nvSpPr>
        <p:spPr bwMode="auto">
          <a:xfrm>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9" name="Ellipse 208"/>
          <p:cNvSpPr/>
          <p:nvPr/>
        </p:nvSpPr>
        <p:spPr bwMode="auto">
          <a:xfrm>
            <a:off x="213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0" name="Ellipse 209"/>
          <p:cNvSpPr/>
          <p:nvPr/>
        </p:nvSpPr>
        <p:spPr bwMode="auto">
          <a:xfrm>
            <a:off x="213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1" name="Ellipse 210"/>
          <p:cNvSpPr/>
          <p:nvPr/>
        </p:nvSpPr>
        <p:spPr bwMode="auto">
          <a:xfrm>
            <a:off x="228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2" name="Ellipse 211"/>
          <p:cNvSpPr/>
          <p:nvPr/>
        </p:nvSpPr>
        <p:spPr bwMode="auto">
          <a:xfrm>
            <a:off x="228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1" name="Ellipse 230"/>
          <p:cNvSpPr/>
          <p:nvPr/>
        </p:nvSpPr>
        <p:spPr bwMode="auto">
          <a:xfrm>
            <a:off x="1676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2" name="Ellipse 231"/>
          <p:cNvSpPr/>
          <p:nvPr/>
        </p:nvSpPr>
        <p:spPr bwMode="auto">
          <a:xfrm>
            <a:off x="167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3" name="Ellipse 232"/>
          <p:cNvSpPr/>
          <p:nvPr/>
        </p:nvSpPr>
        <p:spPr bwMode="auto">
          <a:xfrm>
            <a:off x="18288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4" name="Ellipse 233"/>
          <p:cNvSpPr/>
          <p:nvPr/>
        </p:nvSpPr>
        <p:spPr bwMode="auto">
          <a:xfrm>
            <a:off x="1828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5" name="Ellipse 234"/>
          <p:cNvSpPr/>
          <p:nvPr/>
        </p:nvSpPr>
        <p:spPr bwMode="auto">
          <a:xfrm>
            <a:off x="19812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6" name="Ellipse 235"/>
          <p:cNvSpPr/>
          <p:nvPr/>
        </p:nvSpPr>
        <p:spPr bwMode="auto">
          <a:xfrm>
            <a:off x="1981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cxnSp>
        <p:nvCxnSpPr>
          <p:cNvPr id="163" name="Gerade Verbindung 15"/>
          <p:cNvCxnSpPr/>
          <p:nvPr/>
        </p:nvCxnSpPr>
        <p:spPr bwMode="auto">
          <a:xfrm>
            <a:off x="990600" y="57912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Ellipse 5"/>
          <p:cNvSpPr/>
          <p:nvPr/>
        </p:nvSpPr>
        <p:spPr bwMode="auto">
          <a:xfrm>
            <a:off x="1371600" y="4648200"/>
            <a:ext cx="12192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215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FERAM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156</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5V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3" name="Rechteck 182"/>
          <p:cNvSpPr/>
          <p:nvPr/>
        </p:nvSpPr>
        <p:spPr bwMode="auto">
          <a:xfrm>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4" name="Rechteck 183"/>
          <p:cNvSpPr/>
          <p:nvPr/>
        </p:nvSpPr>
        <p:spPr bwMode="auto">
          <a:xfrm>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5" name="Ellipse 184"/>
          <p:cNvSpPr/>
          <p:nvPr/>
        </p:nvSpPr>
        <p:spPr bwMode="auto">
          <a:xfrm>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6" name="Ellipse 185"/>
          <p:cNvSpPr/>
          <p:nvPr/>
        </p:nvSpPr>
        <p:spPr bwMode="auto">
          <a:xfrm>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7" name="Ellipse 186"/>
          <p:cNvSpPr/>
          <p:nvPr/>
        </p:nvSpPr>
        <p:spPr bwMode="auto">
          <a:xfrm>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8" name="Ellipse 187"/>
          <p:cNvSpPr/>
          <p:nvPr/>
        </p:nvSpPr>
        <p:spPr bwMode="auto">
          <a:xfrm>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9" name="Rechteck 188"/>
          <p:cNvSpPr/>
          <p:nvPr/>
        </p:nvSpPr>
        <p:spPr bwMode="auto">
          <a:xfrm>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0" name="Rechteck 189"/>
          <p:cNvSpPr/>
          <p:nvPr/>
        </p:nvSpPr>
        <p:spPr bwMode="auto">
          <a:xfrm>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1" name="Ellipse 190"/>
          <p:cNvSpPr/>
          <p:nvPr/>
        </p:nvSpPr>
        <p:spPr bwMode="auto">
          <a:xfrm>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2" name="Ellipse 191"/>
          <p:cNvSpPr/>
          <p:nvPr/>
        </p:nvSpPr>
        <p:spPr bwMode="auto">
          <a:xfrm>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3" name="Ellipse 192"/>
          <p:cNvSpPr/>
          <p:nvPr/>
        </p:nvSpPr>
        <p:spPr bwMode="auto">
          <a:xfrm>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4" name="Ellipse 193"/>
          <p:cNvSpPr/>
          <p:nvPr/>
        </p:nvSpPr>
        <p:spPr bwMode="auto">
          <a:xfrm>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5" name="Rechteck 194"/>
          <p:cNvSpPr/>
          <p:nvPr/>
        </p:nvSpPr>
        <p:spPr bwMode="auto">
          <a:xfrm>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6" name="Rechteck 195"/>
          <p:cNvSpPr/>
          <p:nvPr/>
        </p:nvSpPr>
        <p:spPr bwMode="auto">
          <a:xfrm>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7" name="Ellipse 196"/>
          <p:cNvSpPr/>
          <p:nvPr/>
        </p:nvSpPr>
        <p:spPr bwMode="auto">
          <a:xfrm>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8" name="Ellipse 197"/>
          <p:cNvSpPr/>
          <p:nvPr/>
        </p:nvSpPr>
        <p:spPr bwMode="auto">
          <a:xfrm>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9" name="Ellipse 198"/>
          <p:cNvSpPr/>
          <p:nvPr/>
        </p:nvSpPr>
        <p:spPr bwMode="auto">
          <a:xfrm>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0" name="Ellipse 199"/>
          <p:cNvSpPr/>
          <p:nvPr/>
        </p:nvSpPr>
        <p:spPr bwMode="auto">
          <a:xfrm>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cxnSp>
        <p:nvCxnSpPr>
          <p:cNvPr id="7" name="Gerade Verbindung mit Pfeil 6"/>
          <p:cNvCxnSpPr>
            <a:stCxn id="207" idx="0"/>
            <a:endCxn id="121" idx="3"/>
          </p:cNvCxnSpPr>
          <p:nvPr/>
        </p:nvCxnSpPr>
        <p:spPr bwMode="auto">
          <a:xfrm flipH="1" flipV="1">
            <a:off x="1972418" y="4634300"/>
            <a:ext cx="8782" cy="2425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Ellipse 167"/>
          <p:cNvSpPr/>
          <p:nvPr/>
        </p:nvSpPr>
        <p:spPr bwMode="auto">
          <a:xfrm>
            <a:off x="1371600" y="4648200"/>
            <a:ext cx="12192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951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FERAM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157</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5V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3" name="Rechteck 182"/>
          <p:cNvSpPr/>
          <p:nvPr/>
        </p:nvSpPr>
        <p:spPr bwMode="auto">
          <a:xfrm>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4" name="Rechteck 183"/>
          <p:cNvSpPr/>
          <p:nvPr/>
        </p:nvSpPr>
        <p:spPr bwMode="auto">
          <a:xfrm>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9" name="Rechteck 188"/>
          <p:cNvSpPr/>
          <p:nvPr/>
        </p:nvSpPr>
        <p:spPr bwMode="auto">
          <a:xfrm>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0" name="Rechteck 189"/>
          <p:cNvSpPr/>
          <p:nvPr/>
        </p:nvSpPr>
        <p:spPr bwMode="auto">
          <a:xfrm>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5" name="Rechteck 194"/>
          <p:cNvSpPr/>
          <p:nvPr/>
        </p:nvSpPr>
        <p:spPr bwMode="auto">
          <a:xfrm>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6" name="Rechteck 195"/>
          <p:cNvSpPr/>
          <p:nvPr/>
        </p:nvSpPr>
        <p:spPr bwMode="auto">
          <a:xfrm>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sp>
        <p:nvSpPr>
          <p:cNvPr id="153" name="Ellipse 152"/>
          <p:cNvSpPr/>
          <p:nvPr/>
        </p:nvSpPr>
        <p:spPr bwMode="auto">
          <a:xfrm>
            <a:off x="5638800" y="4648200"/>
            <a:ext cx="12192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 name="Textfeld 5"/>
          <p:cNvSpPr txBox="1"/>
          <p:nvPr/>
        </p:nvSpPr>
        <p:spPr>
          <a:xfrm>
            <a:off x="6705600" y="4648200"/>
            <a:ext cx="1284327" cy="276999"/>
          </a:xfrm>
          <a:prstGeom prst="rect">
            <a:avLst/>
          </a:prstGeom>
          <a:noFill/>
        </p:spPr>
        <p:txBody>
          <a:bodyPr wrap="none" rtlCol="0">
            <a:spAutoFit/>
          </a:bodyPr>
          <a:lstStyle/>
          <a:p>
            <a:r>
              <a:rPr lang="en-US" dirty="0" smtClean="0"/>
              <a:t>Polarity reversal</a:t>
            </a:r>
            <a:endParaRPr lang="en-US" dirty="0"/>
          </a:p>
        </p:txBody>
      </p:sp>
    </p:spTree>
    <p:extLst>
      <p:ext uri="{BB962C8B-B14F-4D97-AF65-F5344CB8AC3E}">
        <p14:creationId xmlns:p14="http://schemas.microsoft.com/office/powerpoint/2010/main" val="220220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FERAM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158</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5V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grpSp>
        <p:nvGrpSpPr>
          <p:cNvPr id="6" name="Gruppieren 5"/>
          <p:cNvGrpSpPr/>
          <p:nvPr/>
        </p:nvGrpSpPr>
        <p:grpSpPr>
          <a:xfrm flipV="1">
            <a:off x="5867400" y="4876800"/>
            <a:ext cx="762000" cy="685800"/>
            <a:chOff x="7848600" y="4800600"/>
            <a:chExt cx="762000" cy="685800"/>
          </a:xfrm>
        </p:grpSpPr>
        <p:sp>
          <p:nvSpPr>
            <p:cNvPr id="166" name="Rechteck 165"/>
            <p:cNvSpPr/>
            <p:nvPr/>
          </p:nvSpPr>
          <p:spPr bwMode="auto">
            <a:xfrm>
              <a:off x="7848600" y="48006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a:off x="7848600" y="53340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a:off x="7848600" y="48006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a:off x="7848600" y="53340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2" name="Ellipse 201"/>
            <p:cNvSpPr/>
            <p:nvPr/>
          </p:nvSpPr>
          <p:spPr bwMode="auto">
            <a:xfrm>
              <a:off x="83820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3" name="Ellipse 202"/>
            <p:cNvSpPr/>
            <p:nvPr/>
          </p:nvSpPr>
          <p:spPr bwMode="auto">
            <a:xfrm>
              <a:off x="83820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4" name="Ellipse 203"/>
            <p:cNvSpPr/>
            <p:nvPr/>
          </p:nvSpPr>
          <p:spPr bwMode="auto">
            <a:xfrm>
              <a:off x="8534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5" name="Ellipse 204"/>
            <p:cNvSpPr/>
            <p:nvPr/>
          </p:nvSpPr>
          <p:spPr bwMode="auto">
            <a:xfrm>
              <a:off x="85344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6" name="Rechteck 205"/>
            <p:cNvSpPr/>
            <p:nvPr/>
          </p:nvSpPr>
          <p:spPr bwMode="auto">
            <a:xfrm>
              <a:off x="7848600" y="49530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a:off x="7848600" y="5181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1" name="Ellipse 240"/>
            <p:cNvSpPr/>
            <p:nvPr/>
          </p:nvSpPr>
          <p:spPr bwMode="auto">
            <a:xfrm>
              <a:off x="78486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2" name="Ellipse 241"/>
            <p:cNvSpPr/>
            <p:nvPr/>
          </p:nvSpPr>
          <p:spPr bwMode="auto">
            <a:xfrm>
              <a:off x="78486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3" name="Ellipse 242"/>
            <p:cNvSpPr/>
            <p:nvPr/>
          </p:nvSpPr>
          <p:spPr bwMode="auto">
            <a:xfrm>
              <a:off x="79248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4" name="Ellipse 243"/>
            <p:cNvSpPr/>
            <p:nvPr/>
          </p:nvSpPr>
          <p:spPr bwMode="auto">
            <a:xfrm>
              <a:off x="79248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a:off x="8001000" y="49530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a:off x="8001000" y="5181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7" name="Ellipse 246"/>
            <p:cNvSpPr/>
            <p:nvPr/>
          </p:nvSpPr>
          <p:spPr bwMode="auto">
            <a:xfrm>
              <a:off x="80010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8" name="Ellipse 247"/>
            <p:cNvSpPr/>
            <p:nvPr/>
          </p:nvSpPr>
          <p:spPr bwMode="auto">
            <a:xfrm>
              <a:off x="80010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9" name="Ellipse 248"/>
            <p:cNvSpPr/>
            <p:nvPr/>
          </p:nvSpPr>
          <p:spPr bwMode="auto">
            <a:xfrm>
              <a:off x="80772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0" name="Ellipse 249"/>
            <p:cNvSpPr/>
            <p:nvPr/>
          </p:nvSpPr>
          <p:spPr bwMode="auto">
            <a:xfrm>
              <a:off x="80772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a:off x="8153400" y="49530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a:off x="8153400" y="5181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3" name="Ellipse 252"/>
            <p:cNvSpPr/>
            <p:nvPr/>
          </p:nvSpPr>
          <p:spPr bwMode="auto">
            <a:xfrm>
              <a:off x="8153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4" name="Ellipse 253"/>
            <p:cNvSpPr/>
            <p:nvPr/>
          </p:nvSpPr>
          <p:spPr bwMode="auto">
            <a:xfrm>
              <a:off x="81534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5" name="Ellipse 254"/>
            <p:cNvSpPr/>
            <p:nvPr/>
          </p:nvSpPr>
          <p:spPr bwMode="auto">
            <a:xfrm>
              <a:off x="82296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6" name="Ellipse 255"/>
            <p:cNvSpPr/>
            <p:nvPr/>
          </p:nvSpPr>
          <p:spPr bwMode="auto">
            <a:xfrm>
              <a:off x="82296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7" name="Ellipse 256"/>
            <p:cNvSpPr/>
            <p:nvPr/>
          </p:nvSpPr>
          <p:spPr bwMode="auto">
            <a:xfrm>
              <a:off x="7924800" y="4800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8" name="Ellipse 257"/>
            <p:cNvSpPr/>
            <p:nvPr/>
          </p:nvSpPr>
          <p:spPr bwMode="auto">
            <a:xfrm>
              <a:off x="7924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9" name="Ellipse 258"/>
            <p:cNvSpPr/>
            <p:nvPr/>
          </p:nvSpPr>
          <p:spPr bwMode="auto">
            <a:xfrm>
              <a:off x="8077200" y="4800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0" name="Ellipse 259"/>
            <p:cNvSpPr/>
            <p:nvPr/>
          </p:nvSpPr>
          <p:spPr bwMode="auto">
            <a:xfrm>
              <a:off x="8077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1" name="Ellipse 260"/>
            <p:cNvSpPr/>
            <p:nvPr/>
          </p:nvSpPr>
          <p:spPr bwMode="auto">
            <a:xfrm>
              <a:off x="8229600" y="4800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2" name="Ellipse 261"/>
            <p:cNvSpPr/>
            <p:nvPr/>
          </p:nvSpPr>
          <p:spPr bwMode="auto">
            <a:xfrm>
              <a:off x="8229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grpSp>
      <p:cxnSp>
        <p:nvCxnSpPr>
          <p:cNvPr id="263" name="Gerade Verbindung mit Pfeil 262"/>
          <p:cNvCxnSpPr/>
          <p:nvPr/>
        </p:nvCxnSpPr>
        <p:spPr bwMode="auto">
          <a:xfrm flipV="1">
            <a:off x="6248400" y="4572000"/>
            <a:ext cx="0" cy="3048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4" name="Ellipse 263"/>
          <p:cNvSpPr/>
          <p:nvPr/>
        </p:nvSpPr>
        <p:spPr bwMode="auto">
          <a:xfrm>
            <a:off x="5638800" y="4648200"/>
            <a:ext cx="12192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65" name="Textfeld 264"/>
          <p:cNvSpPr txBox="1"/>
          <p:nvPr/>
        </p:nvSpPr>
        <p:spPr>
          <a:xfrm>
            <a:off x="6705600" y="4648200"/>
            <a:ext cx="1284327" cy="276999"/>
          </a:xfrm>
          <a:prstGeom prst="rect">
            <a:avLst/>
          </a:prstGeom>
          <a:noFill/>
        </p:spPr>
        <p:txBody>
          <a:bodyPr wrap="none" rtlCol="0">
            <a:spAutoFit/>
          </a:bodyPr>
          <a:lstStyle/>
          <a:p>
            <a:r>
              <a:rPr lang="en-US" dirty="0" smtClean="0"/>
              <a:t>Polarity reversal</a:t>
            </a:r>
            <a:endParaRPr lang="en-US" dirty="0"/>
          </a:p>
        </p:txBody>
      </p:sp>
    </p:spTree>
    <p:extLst>
      <p:ext uri="{BB962C8B-B14F-4D97-AF65-F5344CB8AC3E}">
        <p14:creationId xmlns:p14="http://schemas.microsoft.com/office/powerpoint/2010/main" val="138024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FERAM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159</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5"/>
          <p:cNvCxnSpPr/>
          <p:nvPr/>
        </p:nvCxnSpPr>
        <p:spPr bwMode="auto">
          <a:xfrm>
            <a:off x="990600" y="57912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5V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237"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grpSp>
        <p:nvGrpSpPr>
          <p:cNvPr id="6" name="Gruppieren 5"/>
          <p:cNvGrpSpPr/>
          <p:nvPr/>
        </p:nvGrpSpPr>
        <p:grpSpPr>
          <a:xfrm flipV="1">
            <a:off x="5867400" y="4876800"/>
            <a:ext cx="762000" cy="685800"/>
            <a:chOff x="7848600" y="4800600"/>
            <a:chExt cx="762000" cy="685800"/>
          </a:xfrm>
        </p:grpSpPr>
        <p:sp>
          <p:nvSpPr>
            <p:cNvPr id="166" name="Rechteck 165"/>
            <p:cNvSpPr/>
            <p:nvPr/>
          </p:nvSpPr>
          <p:spPr bwMode="auto">
            <a:xfrm>
              <a:off x="7848600" y="48006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a:off x="7848600" y="53340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a:off x="7848600" y="48006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a:off x="7848600" y="53340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2" name="Ellipse 201"/>
            <p:cNvSpPr/>
            <p:nvPr/>
          </p:nvSpPr>
          <p:spPr bwMode="auto">
            <a:xfrm>
              <a:off x="83820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3" name="Ellipse 202"/>
            <p:cNvSpPr/>
            <p:nvPr/>
          </p:nvSpPr>
          <p:spPr bwMode="auto">
            <a:xfrm>
              <a:off x="83820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4" name="Ellipse 203"/>
            <p:cNvSpPr/>
            <p:nvPr/>
          </p:nvSpPr>
          <p:spPr bwMode="auto">
            <a:xfrm>
              <a:off x="8534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5" name="Ellipse 204"/>
            <p:cNvSpPr/>
            <p:nvPr/>
          </p:nvSpPr>
          <p:spPr bwMode="auto">
            <a:xfrm>
              <a:off x="85344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6" name="Rechteck 205"/>
            <p:cNvSpPr/>
            <p:nvPr/>
          </p:nvSpPr>
          <p:spPr bwMode="auto">
            <a:xfrm>
              <a:off x="7848600" y="49530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a:off x="7848600" y="5181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1" name="Ellipse 240"/>
            <p:cNvSpPr/>
            <p:nvPr/>
          </p:nvSpPr>
          <p:spPr bwMode="auto">
            <a:xfrm>
              <a:off x="78486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2" name="Ellipse 241"/>
            <p:cNvSpPr/>
            <p:nvPr/>
          </p:nvSpPr>
          <p:spPr bwMode="auto">
            <a:xfrm>
              <a:off x="78486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3" name="Ellipse 242"/>
            <p:cNvSpPr/>
            <p:nvPr/>
          </p:nvSpPr>
          <p:spPr bwMode="auto">
            <a:xfrm>
              <a:off x="79248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4" name="Ellipse 243"/>
            <p:cNvSpPr/>
            <p:nvPr/>
          </p:nvSpPr>
          <p:spPr bwMode="auto">
            <a:xfrm>
              <a:off x="79248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a:off x="8001000" y="49530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a:off x="8001000" y="5181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7" name="Ellipse 246"/>
            <p:cNvSpPr/>
            <p:nvPr/>
          </p:nvSpPr>
          <p:spPr bwMode="auto">
            <a:xfrm>
              <a:off x="80010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8" name="Ellipse 247"/>
            <p:cNvSpPr/>
            <p:nvPr/>
          </p:nvSpPr>
          <p:spPr bwMode="auto">
            <a:xfrm>
              <a:off x="80010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9" name="Ellipse 248"/>
            <p:cNvSpPr/>
            <p:nvPr/>
          </p:nvSpPr>
          <p:spPr bwMode="auto">
            <a:xfrm>
              <a:off x="80772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0" name="Ellipse 249"/>
            <p:cNvSpPr/>
            <p:nvPr/>
          </p:nvSpPr>
          <p:spPr bwMode="auto">
            <a:xfrm>
              <a:off x="80772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a:off x="8153400" y="49530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a:off x="8153400" y="5181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3" name="Ellipse 252"/>
            <p:cNvSpPr/>
            <p:nvPr/>
          </p:nvSpPr>
          <p:spPr bwMode="auto">
            <a:xfrm>
              <a:off x="8153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4" name="Ellipse 253"/>
            <p:cNvSpPr/>
            <p:nvPr/>
          </p:nvSpPr>
          <p:spPr bwMode="auto">
            <a:xfrm>
              <a:off x="81534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5" name="Ellipse 254"/>
            <p:cNvSpPr/>
            <p:nvPr/>
          </p:nvSpPr>
          <p:spPr bwMode="auto">
            <a:xfrm>
              <a:off x="82296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6" name="Ellipse 255"/>
            <p:cNvSpPr/>
            <p:nvPr/>
          </p:nvSpPr>
          <p:spPr bwMode="auto">
            <a:xfrm>
              <a:off x="8229600" y="5334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7" name="Ellipse 256"/>
            <p:cNvSpPr/>
            <p:nvPr/>
          </p:nvSpPr>
          <p:spPr bwMode="auto">
            <a:xfrm>
              <a:off x="7924800" y="4800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8" name="Ellipse 257"/>
            <p:cNvSpPr/>
            <p:nvPr/>
          </p:nvSpPr>
          <p:spPr bwMode="auto">
            <a:xfrm>
              <a:off x="7924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9" name="Ellipse 258"/>
            <p:cNvSpPr/>
            <p:nvPr/>
          </p:nvSpPr>
          <p:spPr bwMode="auto">
            <a:xfrm>
              <a:off x="8077200" y="4800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0" name="Ellipse 259"/>
            <p:cNvSpPr/>
            <p:nvPr/>
          </p:nvSpPr>
          <p:spPr bwMode="auto">
            <a:xfrm>
              <a:off x="8077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1" name="Ellipse 260"/>
            <p:cNvSpPr/>
            <p:nvPr/>
          </p:nvSpPr>
          <p:spPr bwMode="auto">
            <a:xfrm>
              <a:off x="8229600" y="48006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2" name="Ellipse 261"/>
            <p:cNvSpPr/>
            <p:nvPr/>
          </p:nvSpPr>
          <p:spPr bwMode="auto">
            <a:xfrm>
              <a:off x="8229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832628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62"/>
          <p:cNvSpPr txBox="1"/>
          <p:nvPr/>
        </p:nvSpPr>
        <p:spPr>
          <a:xfrm>
            <a:off x="3919953" y="3810000"/>
            <a:ext cx="269626" cy="276999"/>
          </a:xfrm>
          <a:prstGeom prst="rect">
            <a:avLst/>
          </a:prstGeom>
          <a:noFill/>
        </p:spPr>
        <p:txBody>
          <a:bodyPr wrap="none" rtlCol="0">
            <a:spAutoFit/>
          </a:bodyPr>
          <a:lstStyle/>
          <a:p>
            <a:r>
              <a:rPr lang="de-DE" dirty="0" smtClean="0"/>
              <a:t>1</a:t>
            </a:r>
            <a:endParaRPr lang="de-DE" dirty="0"/>
          </a:p>
        </p:txBody>
      </p:sp>
      <p:sp>
        <p:nvSpPr>
          <p:cNvPr id="64" name="Textfeld 63"/>
          <p:cNvSpPr txBox="1"/>
          <p:nvPr/>
        </p:nvSpPr>
        <p:spPr>
          <a:xfrm>
            <a:off x="4495800" y="41910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97953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Power off</a:t>
            </a:r>
            <a:endParaRPr lang="de-DE"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160</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0V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0V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sp>
        <p:nvSpPr>
          <p:cNvPr id="166" name="Rechteck 165"/>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Rechteck 205"/>
          <p:cNvSpPr/>
          <p:nvPr/>
        </p:nvSpPr>
        <p:spPr bwMode="auto">
          <a:xfrm flipV="1">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flipV="1">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1" name="Ellipse 240"/>
          <p:cNvSpPr/>
          <p:nvPr/>
        </p:nvSpPr>
        <p:spPr bwMode="auto">
          <a:xfrm flipV="1">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2" name="Ellipse 241"/>
          <p:cNvSpPr/>
          <p:nvPr/>
        </p:nvSpPr>
        <p:spPr bwMode="auto">
          <a:xfrm flipV="1">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3" name="Ellipse 242"/>
          <p:cNvSpPr/>
          <p:nvPr/>
        </p:nvSpPr>
        <p:spPr bwMode="auto">
          <a:xfrm flipV="1">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4" name="Ellipse 243"/>
          <p:cNvSpPr/>
          <p:nvPr/>
        </p:nvSpPr>
        <p:spPr bwMode="auto">
          <a:xfrm flipV="1">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flipV="1">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flipV="1">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7" name="Ellipse 246"/>
          <p:cNvSpPr/>
          <p:nvPr/>
        </p:nvSpPr>
        <p:spPr bwMode="auto">
          <a:xfrm flipV="1">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8" name="Ellipse 247"/>
          <p:cNvSpPr/>
          <p:nvPr/>
        </p:nvSpPr>
        <p:spPr bwMode="auto">
          <a:xfrm flipV="1">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9" name="Ellipse 248"/>
          <p:cNvSpPr/>
          <p:nvPr/>
        </p:nvSpPr>
        <p:spPr bwMode="auto">
          <a:xfrm flipV="1">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0" name="Ellipse 249"/>
          <p:cNvSpPr/>
          <p:nvPr/>
        </p:nvSpPr>
        <p:spPr bwMode="auto">
          <a:xfrm flipV="1">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flipV="1">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flipV="1">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3" name="Ellipse 252"/>
          <p:cNvSpPr/>
          <p:nvPr/>
        </p:nvSpPr>
        <p:spPr bwMode="auto">
          <a:xfrm flipV="1">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4" name="Ellipse 253"/>
          <p:cNvSpPr/>
          <p:nvPr/>
        </p:nvSpPr>
        <p:spPr bwMode="auto">
          <a:xfrm flipV="1">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5" name="Ellipse 254"/>
          <p:cNvSpPr/>
          <p:nvPr/>
        </p:nvSpPr>
        <p:spPr bwMode="auto">
          <a:xfrm flipV="1">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6" name="Ellipse 255"/>
          <p:cNvSpPr/>
          <p:nvPr/>
        </p:nvSpPr>
        <p:spPr bwMode="auto">
          <a:xfrm flipV="1">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79" name="Gerade Verbindung 27"/>
          <p:cNvCxnSpPr/>
          <p:nvPr/>
        </p:nvCxnSpPr>
        <p:spPr bwMode="auto">
          <a:xfrm>
            <a:off x="1828800" y="3124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feld 179"/>
          <p:cNvSpPr txBox="1"/>
          <p:nvPr/>
        </p:nvSpPr>
        <p:spPr>
          <a:xfrm>
            <a:off x="3276600" y="3124200"/>
            <a:ext cx="372218" cy="276999"/>
          </a:xfrm>
          <a:prstGeom prst="rect">
            <a:avLst/>
          </a:prstGeom>
          <a:noFill/>
        </p:spPr>
        <p:txBody>
          <a:bodyPr wrap="none" rtlCol="0">
            <a:spAutoFit/>
          </a:bodyPr>
          <a:lstStyle/>
          <a:p>
            <a:r>
              <a:rPr lang="en-US" dirty="0" smtClean="0"/>
              <a:t>0V</a:t>
            </a:r>
            <a:endParaRPr lang="en-US" dirty="0"/>
          </a:p>
        </p:txBody>
      </p:sp>
      <p:cxnSp>
        <p:nvCxnSpPr>
          <p:cNvPr id="181"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8406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Power </a:t>
            </a:r>
            <a:r>
              <a:rPr lang="de-DE" sz="1200" dirty="0" smtClean="0"/>
              <a:t>on</a:t>
            </a:r>
            <a:endParaRPr lang="de-DE"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161</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0V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0V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sp>
        <p:nvSpPr>
          <p:cNvPr id="166" name="Rechteck 165"/>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Rechteck 205"/>
          <p:cNvSpPr/>
          <p:nvPr/>
        </p:nvSpPr>
        <p:spPr bwMode="auto">
          <a:xfrm flipV="1">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flipV="1">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1" name="Ellipse 240"/>
          <p:cNvSpPr/>
          <p:nvPr/>
        </p:nvSpPr>
        <p:spPr bwMode="auto">
          <a:xfrm flipV="1">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2" name="Ellipse 241"/>
          <p:cNvSpPr/>
          <p:nvPr/>
        </p:nvSpPr>
        <p:spPr bwMode="auto">
          <a:xfrm flipV="1">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3" name="Ellipse 242"/>
          <p:cNvSpPr/>
          <p:nvPr/>
        </p:nvSpPr>
        <p:spPr bwMode="auto">
          <a:xfrm flipV="1">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4" name="Ellipse 243"/>
          <p:cNvSpPr/>
          <p:nvPr/>
        </p:nvSpPr>
        <p:spPr bwMode="auto">
          <a:xfrm flipV="1">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flipV="1">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flipV="1">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7" name="Ellipse 246"/>
          <p:cNvSpPr/>
          <p:nvPr/>
        </p:nvSpPr>
        <p:spPr bwMode="auto">
          <a:xfrm flipV="1">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8" name="Ellipse 247"/>
          <p:cNvSpPr/>
          <p:nvPr/>
        </p:nvSpPr>
        <p:spPr bwMode="auto">
          <a:xfrm flipV="1">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9" name="Ellipse 248"/>
          <p:cNvSpPr/>
          <p:nvPr/>
        </p:nvSpPr>
        <p:spPr bwMode="auto">
          <a:xfrm flipV="1">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0" name="Ellipse 249"/>
          <p:cNvSpPr/>
          <p:nvPr/>
        </p:nvSpPr>
        <p:spPr bwMode="auto">
          <a:xfrm flipV="1">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flipV="1">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flipV="1">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3" name="Ellipse 252"/>
          <p:cNvSpPr/>
          <p:nvPr/>
        </p:nvSpPr>
        <p:spPr bwMode="auto">
          <a:xfrm flipV="1">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4" name="Ellipse 253"/>
          <p:cNvSpPr/>
          <p:nvPr/>
        </p:nvSpPr>
        <p:spPr bwMode="auto">
          <a:xfrm flipV="1">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5" name="Ellipse 254"/>
          <p:cNvSpPr/>
          <p:nvPr/>
        </p:nvSpPr>
        <p:spPr bwMode="auto">
          <a:xfrm flipV="1">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6" name="Ellipse 255"/>
          <p:cNvSpPr/>
          <p:nvPr/>
        </p:nvSpPr>
        <p:spPr bwMode="auto">
          <a:xfrm flipV="1">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79"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feld 179"/>
          <p:cNvSpPr txBox="1"/>
          <p:nvPr/>
        </p:nvSpPr>
        <p:spPr>
          <a:xfrm>
            <a:off x="3276600" y="3124200"/>
            <a:ext cx="372218" cy="276999"/>
          </a:xfrm>
          <a:prstGeom prst="rect">
            <a:avLst/>
          </a:prstGeom>
          <a:noFill/>
        </p:spPr>
        <p:txBody>
          <a:bodyPr wrap="none" rtlCol="0">
            <a:spAutoFit/>
          </a:bodyPr>
          <a:lstStyle/>
          <a:p>
            <a:r>
              <a:rPr lang="en-US" dirty="0" smtClean="0"/>
              <a:t>5V</a:t>
            </a:r>
            <a:endParaRPr lang="en-US" dirty="0"/>
          </a:p>
        </p:txBody>
      </p:sp>
      <p:cxnSp>
        <p:nvCxnSpPr>
          <p:cNvPr id="181"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8536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Power </a:t>
            </a:r>
            <a:r>
              <a:rPr lang="de-DE" sz="1200" dirty="0" smtClean="0"/>
              <a:t>on</a:t>
            </a:r>
            <a:endParaRPr lang="de-DE"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162</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0V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0V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5V</a:t>
            </a:r>
            <a:endParaRPr lang="en-US" dirty="0"/>
          </a:p>
        </p:txBody>
      </p:sp>
      <p:sp>
        <p:nvSpPr>
          <p:cNvPr id="166" name="Rechteck 165"/>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Rechteck 205"/>
          <p:cNvSpPr/>
          <p:nvPr/>
        </p:nvSpPr>
        <p:spPr bwMode="auto">
          <a:xfrm flipV="1">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flipV="1">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1" name="Ellipse 240"/>
          <p:cNvSpPr/>
          <p:nvPr/>
        </p:nvSpPr>
        <p:spPr bwMode="auto">
          <a:xfrm flipV="1">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2" name="Ellipse 241"/>
          <p:cNvSpPr/>
          <p:nvPr/>
        </p:nvSpPr>
        <p:spPr bwMode="auto">
          <a:xfrm flipV="1">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3" name="Ellipse 242"/>
          <p:cNvSpPr/>
          <p:nvPr/>
        </p:nvSpPr>
        <p:spPr bwMode="auto">
          <a:xfrm flipV="1">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4" name="Ellipse 243"/>
          <p:cNvSpPr/>
          <p:nvPr/>
        </p:nvSpPr>
        <p:spPr bwMode="auto">
          <a:xfrm flipV="1">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flipV="1">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flipV="1">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7" name="Ellipse 246"/>
          <p:cNvSpPr/>
          <p:nvPr/>
        </p:nvSpPr>
        <p:spPr bwMode="auto">
          <a:xfrm flipV="1">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8" name="Ellipse 247"/>
          <p:cNvSpPr/>
          <p:nvPr/>
        </p:nvSpPr>
        <p:spPr bwMode="auto">
          <a:xfrm flipV="1">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9" name="Ellipse 248"/>
          <p:cNvSpPr/>
          <p:nvPr/>
        </p:nvSpPr>
        <p:spPr bwMode="auto">
          <a:xfrm flipV="1">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0" name="Ellipse 249"/>
          <p:cNvSpPr/>
          <p:nvPr/>
        </p:nvSpPr>
        <p:spPr bwMode="auto">
          <a:xfrm flipV="1">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flipV="1">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flipV="1">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3" name="Ellipse 252"/>
          <p:cNvSpPr/>
          <p:nvPr/>
        </p:nvSpPr>
        <p:spPr bwMode="auto">
          <a:xfrm flipV="1">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4" name="Ellipse 253"/>
          <p:cNvSpPr/>
          <p:nvPr/>
        </p:nvSpPr>
        <p:spPr bwMode="auto">
          <a:xfrm flipV="1">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5" name="Ellipse 254"/>
          <p:cNvSpPr/>
          <p:nvPr/>
        </p:nvSpPr>
        <p:spPr bwMode="auto">
          <a:xfrm flipV="1">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6" name="Ellipse 255"/>
          <p:cNvSpPr/>
          <p:nvPr/>
        </p:nvSpPr>
        <p:spPr bwMode="auto">
          <a:xfrm flipV="1">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79"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feld 179"/>
          <p:cNvSpPr txBox="1"/>
          <p:nvPr/>
        </p:nvSpPr>
        <p:spPr>
          <a:xfrm>
            <a:off x="3276600" y="3124200"/>
            <a:ext cx="372218" cy="276999"/>
          </a:xfrm>
          <a:prstGeom prst="rect">
            <a:avLst/>
          </a:prstGeom>
          <a:noFill/>
        </p:spPr>
        <p:txBody>
          <a:bodyPr wrap="none" rtlCol="0">
            <a:spAutoFit/>
          </a:bodyPr>
          <a:lstStyle/>
          <a:p>
            <a:r>
              <a:rPr lang="en-US" dirty="0" smtClean="0"/>
              <a:t>5V</a:t>
            </a:r>
            <a:endParaRPr lang="en-US" dirty="0"/>
          </a:p>
        </p:txBody>
      </p:sp>
      <p:cxnSp>
        <p:nvCxnSpPr>
          <p:cNvPr id="181"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Ellipse 5"/>
          <p:cNvSpPr/>
          <p:nvPr/>
        </p:nvSpPr>
        <p:spPr bwMode="auto">
          <a:xfrm>
            <a:off x="4572000" y="4038600"/>
            <a:ext cx="381000" cy="609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4434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Write SRAM</a:t>
            </a:r>
            <a:endParaRPr lang="de-DE"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163</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0V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0V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5V</a:t>
            </a:r>
            <a:endParaRPr lang="en-US" dirty="0"/>
          </a:p>
        </p:txBody>
      </p:sp>
      <p:sp>
        <p:nvSpPr>
          <p:cNvPr id="166" name="Rechteck 165"/>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Rechteck 205"/>
          <p:cNvSpPr/>
          <p:nvPr/>
        </p:nvSpPr>
        <p:spPr bwMode="auto">
          <a:xfrm flipV="1">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flipV="1">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1" name="Ellipse 240"/>
          <p:cNvSpPr/>
          <p:nvPr/>
        </p:nvSpPr>
        <p:spPr bwMode="auto">
          <a:xfrm flipV="1">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2" name="Ellipse 241"/>
          <p:cNvSpPr/>
          <p:nvPr/>
        </p:nvSpPr>
        <p:spPr bwMode="auto">
          <a:xfrm flipV="1">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3" name="Ellipse 242"/>
          <p:cNvSpPr/>
          <p:nvPr/>
        </p:nvSpPr>
        <p:spPr bwMode="auto">
          <a:xfrm flipV="1">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4" name="Ellipse 243"/>
          <p:cNvSpPr/>
          <p:nvPr/>
        </p:nvSpPr>
        <p:spPr bwMode="auto">
          <a:xfrm flipV="1">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flipV="1">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flipV="1">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7" name="Ellipse 246"/>
          <p:cNvSpPr/>
          <p:nvPr/>
        </p:nvSpPr>
        <p:spPr bwMode="auto">
          <a:xfrm flipV="1">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8" name="Ellipse 247"/>
          <p:cNvSpPr/>
          <p:nvPr/>
        </p:nvSpPr>
        <p:spPr bwMode="auto">
          <a:xfrm flipV="1">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9" name="Ellipse 248"/>
          <p:cNvSpPr/>
          <p:nvPr/>
        </p:nvSpPr>
        <p:spPr bwMode="auto">
          <a:xfrm flipV="1">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0" name="Ellipse 249"/>
          <p:cNvSpPr/>
          <p:nvPr/>
        </p:nvSpPr>
        <p:spPr bwMode="auto">
          <a:xfrm flipV="1">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flipV="1">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flipV="1">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3" name="Ellipse 252"/>
          <p:cNvSpPr/>
          <p:nvPr/>
        </p:nvSpPr>
        <p:spPr bwMode="auto">
          <a:xfrm flipV="1">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4" name="Ellipse 253"/>
          <p:cNvSpPr/>
          <p:nvPr/>
        </p:nvSpPr>
        <p:spPr bwMode="auto">
          <a:xfrm flipV="1">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5" name="Ellipse 254"/>
          <p:cNvSpPr/>
          <p:nvPr/>
        </p:nvSpPr>
        <p:spPr bwMode="auto">
          <a:xfrm flipV="1">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6" name="Ellipse 255"/>
          <p:cNvSpPr/>
          <p:nvPr/>
        </p:nvSpPr>
        <p:spPr bwMode="auto">
          <a:xfrm flipV="1">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79"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feld 179"/>
          <p:cNvSpPr txBox="1"/>
          <p:nvPr/>
        </p:nvSpPr>
        <p:spPr>
          <a:xfrm>
            <a:off x="3276600" y="3124200"/>
            <a:ext cx="372218" cy="276999"/>
          </a:xfrm>
          <a:prstGeom prst="rect">
            <a:avLst/>
          </a:prstGeom>
          <a:noFill/>
        </p:spPr>
        <p:txBody>
          <a:bodyPr wrap="none" rtlCol="0">
            <a:spAutoFit/>
          </a:bodyPr>
          <a:lstStyle/>
          <a:p>
            <a:r>
              <a:rPr lang="en-US" dirty="0" smtClean="0"/>
              <a:t>5V</a:t>
            </a:r>
            <a:endParaRPr lang="en-US" dirty="0"/>
          </a:p>
        </p:txBody>
      </p:sp>
      <p:cxnSp>
        <p:nvCxnSpPr>
          <p:cNvPr id="181"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89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SRAM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164</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500458" cy="276999"/>
          </a:xfrm>
          <a:prstGeom prst="rect">
            <a:avLst/>
          </a:prstGeom>
          <a:noFill/>
        </p:spPr>
        <p:txBody>
          <a:bodyPr wrap="none" rtlCol="0">
            <a:spAutoFit/>
          </a:bodyPr>
          <a:lstStyle/>
          <a:p>
            <a:r>
              <a:rPr lang="en-US" dirty="0" smtClean="0"/>
              <a:t>0.5V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0V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0V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5V</a:t>
            </a:r>
            <a:endParaRPr lang="en-US" dirty="0"/>
          </a:p>
        </p:txBody>
      </p:sp>
      <p:sp>
        <p:nvSpPr>
          <p:cNvPr id="166" name="Rechteck 165"/>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Rechteck 205"/>
          <p:cNvSpPr/>
          <p:nvPr/>
        </p:nvSpPr>
        <p:spPr bwMode="auto">
          <a:xfrm flipV="1">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flipV="1">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flipV="1">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flipV="1">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flipV="1">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flipV="1">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79"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feld 179"/>
          <p:cNvSpPr txBox="1"/>
          <p:nvPr/>
        </p:nvSpPr>
        <p:spPr>
          <a:xfrm>
            <a:off x="3276600" y="3124200"/>
            <a:ext cx="372218" cy="276999"/>
          </a:xfrm>
          <a:prstGeom prst="rect">
            <a:avLst/>
          </a:prstGeom>
          <a:noFill/>
        </p:spPr>
        <p:txBody>
          <a:bodyPr wrap="none" rtlCol="0">
            <a:spAutoFit/>
          </a:bodyPr>
          <a:lstStyle/>
          <a:p>
            <a:r>
              <a:rPr lang="en-US" dirty="0" smtClean="0"/>
              <a:t>5V</a:t>
            </a:r>
            <a:endParaRPr lang="en-US" dirty="0"/>
          </a:p>
        </p:txBody>
      </p:sp>
      <p:cxnSp>
        <p:nvCxnSpPr>
          <p:cNvPr id="181"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a:endCxn id="174" idx="0"/>
          </p:cNvCxnSpPr>
          <p:nvPr/>
        </p:nvCxnSpPr>
        <p:spPr bwMode="auto">
          <a:xfrm>
            <a:off x="6248400" y="44958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Textfeld 152"/>
          <p:cNvSpPr txBox="1"/>
          <p:nvPr/>
        </p:nvSpPr>
        <p:spPr>
          <a:xfrm>
            <a:off x="6705600" y="4648200"/>
            <a:ext cx="1284327" cy="276999"/>
          </a:xfrm>
          <a:prstGeom prst="rect">
            <a:avLst/>
          </a:prstGeom>
          <a:noFill/>
        </p:spPr>
        <p:txBody>
          <a:bodyPr wrap="none" rtlCol="0">
            <a:spAutoFit/>
          </a:bodyPr>
          <a:lstStyle/>
          <a:p>
            <a:r>
              <a:rPr lang="en-US" dirty="0" smtClean="0"/>
              <a:t>Polarity reversal</a:t>
            </a:r>
            <a:endParaRPr lang="en-US" dirty="0"/>
          </a:p>
        </p:txBody>
      </p:sp>
    </p:spTree>
    <p:extLst>
      <p:ext uri="{BB962C8B-B14F-4D97-AF65-F5344CB8AC3E}">
        <p14:creationId xmlns:p14="http://schemas.microsoft.com/office/powerpoint/2010/main" val="16398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SRAM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165</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500458" cy="276999"/>
          </a:xfrm>
          <a:prstGeom prst="rect">
            <a:avLst/>
          </a:prstGeom>
          <a:noFill/>
        </p:spPr>
        <p:txBody>
          <a:bodyPr wrap="none" rtlCol="0">
            <a:spAutoFit/>
          </a:bodyPr>
          <a:lstStyle/>
          <a:p>
            <a:r>
              <a:rPr lang="en-US" dirty="0" smtClean="0"/>
              <a:t>0.5V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0V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07880" y="4191000"/>
            <a:ext cx="500458" cy="276999"/>
          </a:xfrm>
          <a:prstGeom prst="rect">
            <a:avLst/>
          </a:prstGeom>
          <a:noFill/>
        </p:spPr>
        <p:txBody>
          <a:bodyPr wrap="none" rtlCol="0">
            <a:spAutoFit/>
          </a:bodyPr>
          <a:lstStyle/>
          <a:p>
            <a:r>
              <a:rPr lang="en-US" dirty="0" smtClean="0"/>
              <a:t>0.5V</a:t>
            </a:r>
            <a:endParaRPr lang="en-US" dirty="0"/>
          </a:p>
        </p:txBody>
      </p:sp>
      <p:sp>
        <p:nvSpPr>
          <p:cNvPr id="166" name="Rechteck 165"/>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Rechteck 205"/>
          <p:cNvSpPr/>
          <p:nvPr/>
        </p:nvSpPr>
        <p:spPr bwMode="auto">
          <a:xfrm flipV="1">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flipV="1">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flipV="1">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flipV="1">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flipV="1">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flipV="1">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79"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feld 179"/>
          <p:cNvSpPr txBox="1"/>
          <p:nvPr/>
        </p:nvSpPr>
        <p:spPr>
          <a:xfrm>
            <a:off x="3276600" y="3124200"/>
            <a:ext cx="372218" cy="276999"/>
          </a:xfrm>
          <a:prstGeom prst="rect">
            <a:avLst/>
          </a:prstGeom>
          <a:noFill/>
        </p:spPr>
        <p:txBody>
          <a:bodyPr wrap="none" rtlCol="0">
            <a:spAutoFit/>
          </a:bodyPr>
          <a:lstStyle/>
          <a:p>
            <a:r>
              <a:rPr lang="en-US" dirty="0" smtClean="0"/>
              <a:t>5V</a:t>
            </a:r>
            <a:endParaRPr lang="en-US" dirty="0"/>
          </a:p>
        </p:txBody>
      </p:sp>
      <p:cxnSp>
        <p:nvCxnSpPr>
          <p:cNvPr id="181"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a:endCxn id="174" idx="0"/>
          </p:cNvCxnSpPr>
          <p:nvPr/>
        </p:nvCxnSpPr>
        <p:spPr bwMode="auto">
          <a:xfrm>
            <a:off x="6248400" y="4495800"/>
            <a:ext cx="0" cy="38100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Ellipse 5"/>
          <p:cNvSpPr/>
          <p:nvPr/>
        </p:nvSpPr>
        <p:spPr bwMode="auto">
          <a:xfrm>
            <a:off x="4572000" y="4114800"/>
            <a:ext cx="381000" cy="457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3" name="Textfeld 152"/>
          <p:cNvSpPr txBox="1"/>
          <p:nvPr/>
        </p:nvSpPr>
        <p:spPr>
          <a:xfrm>
            <a:off x="6705600" y="4648200"/>
            <a:ext cx="1284327" cy="276999"/>
          </a:xfrm>
          <a:prstGeom prst="rect">
            <a:avLst/>
          </a:prstGeom>
          <a:noFill/>
        </p:spPr>
        <p:txBody>
          <a:bodyPr wrap="none" rtlCol="0">
            <a:spAutoFit/>
          </a:bodyPr>
          <a:lstStyle/>
          <a:p>
            <a:r>
              <a:rPr lang="en-US" dirty="0" smtClean="0"/>
              <a:t>Polarity reversal</a:t>
            </a:r>
            <a:endParaRPr lang="en-US" dirty="0"/>
          </a:p>
        </p:txBody>
      </p:sp>
    </p:spTree>
    <p:extLst>
      <p:ext uri="{BB962C8B-B14F-4D97-AF65-F5344CB8AC3E}">
        <p14:creationId xmlns:p14="http://schemas.microsoft.com/office/powerpoint/2010/main" val="68750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SRAM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166</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sp>
        <p:nvSpPr>
          <p:cNvPr id="166" name="Rechteck 165"/>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Rechteck 205"/>
          <p:cNvSpPr/>
          <p:nvPr/>
        </p:nvSpPr>
        <p:spPr bwMode="auto">
          <a:xfrm flipV="1">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flipV="1">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flipV="1">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flipV="1">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flipV="1">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flipV="1">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79"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feld 179"/>
          <p:cNvSpPr txBox="1"/>
          <p:nvPr/>
        </p:nvSpPr>
        <p:spPr>
          <a:xfrm>
            <a:off x="3276600" y="3124200"/>
            <a:ext cx="372218" cy="276999"/>
          </a:xfrm>
          <a:prstGeom prst="rect">
            <a:avLst/>
          </a:prstGeom>
          <a:noFill/>
        </p:spPr>
        <p:txBody>
          <a:bodyPr wrap="none" rtlCol="0">
            <a:spAutoFit/>
          </a:bodyPr>
          <a:lstStyle/>
          <a:p>
            <a:r>
              <a:rPr lang="en-US" dirty="0" smtClean="0"/>
              <a:t>5V</a:t>
            </a:r>
            <a:endParaRPr lang="en-US" dirty="0"/>
          </a:p>
        </p:txBody>
      </p:sp>
      <p:cxnSp>
        <p:nvCxnSpPr>
          <p:cNvPr id="181"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Ellipse 152"/>
          <p:cNvSpPr/>
          <p:nvPr/>
        </p:nvSpPr>
        <p:spPr bwMode="auto">
          <a:xfrm flipV="1">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4" name="Ellipse 153"/>
          <p:cNvSpPr/>
          <p:nvPr/>
        </p:nvSpPr>
        <p:spPr bwMode="auto">
          <a:xfrm flipV="1">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5" name="Ellipse 154"/>
          <p:cNvSpPr/>
          <p:nvPr/>
        </p:nvSpPr>
        <p:spPr bwMode="auto">
          <a:xfrm flipV="1">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6" name="Ellipse 155"/>
          <p:cNvSpPr/>
          <p:nvPr/>
        </p:nvSpPr>
        <p:spPr bwMode="auto">
          <a:xfrm flipV="1">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7" name="Ellipse 156"/>
          <p:cNvSpPr/>
          <p:nvPr/>
        </p:nvSpPr>
        <p:spPr bwMode="auto">
          <a:xfrm flipV="1">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8" name="Ellipse 157"/>
          <p:cNvSpPr/>
          <p:nvPr/>
        </p:nvSpPr>
        <p:spPr bwMode="auto">
          <a:xfrm flipV="1">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9" name="Ellipse 158"/>
          <p:cNvSpPr/>
          <p:nvPr/>
        </p:nvSpPr>
        <p:spPr bwMode="auto">
          <a:xfrm flipV="1">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60" name="Ellipse 159"/>
          <p:cNvSpPr/>
          <p:nvPr/>
        </p:nvSpPr>
        <p:spPr bwMode="auto">
          <a:xfrm flipV="1">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61" name="Ellipse 160"/>
          <p:cNvSpPr/>
          <p:nvPr/>
        </p:nvSpPr>
        <p:spPr bwMode="auto">
          <a:xfrm flipV="1">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62" name="Ellipse 161"/>
          <p:cNvSpPr/>
          <p:nvPr/>
        </p:nvSpPr>
        <p:spPr bwMode="auto">
          <a:xfrm flipV="1">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63" name="Ellipse 162"/>
          <p:cNvSpPr/>
          <p:nvPr/>
        </p:nvSpPr>
        <p:spPr bwMode="auto">
          <a:xfrm flipV="1">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64" name="Ellipse 163"/>
          <p:cNvSpPr/>
          <p:nvPr/>
        </p:nvSpPr>
        <p:spPr bwMode="auto">
          <a:xfrm flipV="1">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8522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Write SRAM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167</a:t>
            </a:fld>
            <a:endParaRPr lang="de-DE" altLang="de-DE"/>
          </a:p>
        </p:txBody>
      </p:sp>
      <p:cxnSp>
        <p:nvCxnSpPr>
          <p:cNvPr id="15"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uppieren 46"/>
          <p:cNvGrpSpPr/>
          <p:nvPr/>
        </p:nvGrpSpPr>
        <p:grpSpPr>
          <a:xfrm rot="5400000">
            <a:off x="5334000" y="3429000"/>
            <a:ext cx="609600" cy="1219200"/>
            <a:chOff x="3657600" y="3962400"/>
            <a:chExt cx="609600" cy="1219200"/>
          </a:xfrm>
        </p:grpSpPr>
        <p:cxnSp>
          <p:nvCxnSpPr>
            <p:cNvPr id="49"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e 74"/>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uppieren 77"/>
          <p:cNvGrpSpPr/>
          <p:nvPr/>
        </p:nvGrpSpPr>
        <p:grpSpPr>
          <a:xfrm rot="16200000" flipH="1">
            <a:off x="2286000" y="3429000"/>
            <a:ext cx="609600" cy="1219200"/>
            <a:chOff x="3657600" y="3962400"/>
            <a:chExt cx="609600" cy="1219200"/>
          </a:xfrm>
        </p:grpSpPr>
        <p:cxnSp>
          <p:nvCxnSpPr>
            <p:cNvPr id="80"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9"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5"/>
          <p:cNvCxnSpPr/>
          <p:nvPr/>
        </p:nvCxnSpPr>
        <p:spPr bwMode="auto">
          <a:xfrm>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uppieren 4"/>
          <p:cNvGrpSpPr/>
          <p:nvPr/>
        </p:nvGrpSpPr>
        <p:grpSpPr>
          <a:xfrm flipH="1">
            <a:off x="6096000" y="3124200"/>
            <a:ext cx="762000" cy="1219200"/>
            <a:chOff x="7467600" y="3352800"/>
            <a:chExt cx="762000" cy="1219200"/>
          </a:xfrm>
        </p:grpSpPr>
        <p:cxnSp>
          <p:nvCxnSpPr>
            <p:cNvPr id="109"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Gerader Verbinder 9"/>
          <p:cNvCxnSpPr/>
          <p:nvPr/>
        </p:nvCxnSpPr>
        <p:spPr bwMode="auto">
          <a:xfrm flipV="1">
            <a:off x="68580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5"/>
          <p:cNvCxnSpPr/>
          <p:nvPr/>
        </p:nvCxnSpPr>
        <p:spPr bwMode="auto">
          <a:xfrm>
            <a:off x="990600" y="2743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uppieren 140"/>
          <p:cNvGrpSpPr/>
          <p:nvPr/>
        </p:nvGrpSpPr>
        <p:grpSpPr>
          <a:xfrm>
            <a:off x="1371600" y="3124200"/>
            <a:ext cx="762000" cy="1219200"/>
            <a:chOff x="7467600" y="3352800"/>
            <a:chExt cx="762000" cy="1219200"/>
          </a:xfrm>
        </p:grpSpPr>
        <p:cxnSp>
          <p:nvCxnSpPr>
            <p:cNvPr id="143" name="Gerade Verbindung 96"/>
            <p:cNvCxnSpPr/>
            <p:nvPr/>
          </p:nvCxnSpPr>
          <p:spPr bwMode="auto">
            <a:xfrm>
              <a:off x="8077200" y="3352800"/>
              <a:ext cx="0" cy="3048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98"/>
            <p:cNvCxnSpPr/>
            <p:nvPr/>
          </p:nvCxnSpPr>
          <p:spPr bwMode="auto">
            <a:xfrm>
              <a:off x="78486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01"/>
            <p:cNvCxnSpPr/>
            <p:nvPr/>
          </p:nvCxnSpPr>
          <p:spPr bwMode="auto">
            <a:xfrm>
              <a:off x="7848600" y="37338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12"/>
            <p:cNvCxnSpPr/>
            <p:nvPr/>
          </p:nvCxnSpPr>
          <p:spPr bwMode="auto">
            <a:xfrm>
              <a:off x="8077200" y="33528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16"/>
            <p:cNvCxnSpPr/>
            <p:nvPr/>
          </p:nvCxnSpPr>
          <p:spPr bwMode="auto">
            <a:xfrm>
              <a:off x="7772400" y="3733800"/>
              <a:ext cx="0" cy="4572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18"/>
            <p:cNvCxnSpPr/>
            <p:nvPr/>
          </p:nvCxnSpPr>
          <p:spPr bwMode="auto">
            <a:xfrm flipH="1">
              <a:off x="7467600" y="3962400"/>
              <a:ext cx="1524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Ellipse 148"/>
            <p:cNvSpPr/>
            <p:nvPr/>
          </p:nvSpPr>
          <p:spPr bwMode="auto">
            <a:xfrm>
              <a:off x="7620000" y="3886200"/>
              <a:ext cx="152400" cy="152400"/>
            </a:xfrm>
            <a:prstGeom prst="ellips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19"/>
            <p:cNvCxnSpPr/>
            <p:nvPr/>
          </p:nvCxnSpPr>
          <p:spPr bwMode="auto">
            <a:xfrm>
              <a:off x="7924800" y="3352800"/>
              <a:ext cx="3048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01"/>
            <p:cNvCxnSpPr/>
            <p:nvPr/>
          </p:nvCxnSpPr>
          <p:spPr bwMode="auto">
            <a:xfrm>
              <a:off x="7848600" y="4191000"/>
              <a:ext cx="228600" cy="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12"/>
            <p:cNvCxnSpPr/>
            <p:nvPr/>
          </p:nvCxnSpPr>
          <p:spPr bwMode="auto">
            <a:xfrm>
              <a:off x="8077200" y="4191000"/>
              <a:ext cx="0" cy="381000"/>
            </a:xfrm>
            <a:prstGeom prst="line">
              <a:avLst/>
            </a:prstGeom>
            <a:noFill/>
            <a:ln w="9525"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2" name="Gerader Verbinder 141"/>
          <p:cNvCxnSpPr/>
          <p:nvPr/>
        </p:nvCxnSpPr>
        <p:spPr bwMode="auto">
          <a:xfrm flipH="1" flipV="1">
            <a:off x="1371600" y="27432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705600" y="5486400"/>
            <a:ext cx="372218" cy="276999"/>
          </a:xfrm>
          <a:prstGeom prst="rect">
            <a:avLst/>
          </a:prstGeom>
          <a:noFill/>
        </p:spPr>
        <p:txBody>
          <a:bodyPr wrap="none" rtlCol="0">
            <a:spAutoFit/>
          </a:bodyPr>
          <a:lstStyle/>
          <a:p>
            <a:r>
              <a:rPr lang="en-US" dirty="0" smtClean="0"/>
              <a:t>0V</a:t>
            </a:r>
            <a:endParaRPr lang="en-US" dirty="0"/>
          </a:p>
        </p:txBody>
      </p:sp>
      <p:sp>
        <p:nvSpPr>
          <p:cNvPr id="120" name="Textfeld 119"/>
          <p:cNvSpPr txBox="1"/>
          <p:nvPr/>
        </p:nvSpPr>
        <p:spPr>
          <a:xfrm>
            <a:off x="6248400" y="4495800"/>
            <a:ext cx="372218" cy="276999"/>
          </a:xfrm>
          <a:prstGeom prst="rect">
            <a:avLst/>
          </a:prstGeom>
          <a:noFill/>
        </p:spPr>
        <p:txBody>
          <a:bodyPr wrap="none" rtlCol="0">
            <a:spAutoFit/>
          </a:bodyPr>
          <a:lstStyle/>
          <a:p>
            <a:r>
              <a:rPr lang="en-US" dirty="0" smtClean="0"/>
              <a:t>0V</a:t>
            </a:r>
            <a:endParaRPr lang="en-US" dirty="0"/>
          </a:p>
        </p:txBody>
      </p:sp>
      <p:sp>
        <p:nvSpPr>
          <p:cNvPr id="121" name="Textfeld 120"/>
          <p:cNvSpPr txBox="1"/>
          <p:nvPr/>
        </p:nvSpPr>
        <p:spPr>
          <a:xfrm>
            <a:off x="1600200" y="4495800"/>
            <a:ext cx="372218" cy="276999"/>
          </a:xfrm>
          <a:prstGeom prst="rect">
            <a:avLst/>
          </a:prstGeom>
          <a:noFill/>
        </p:spPr>
        <p:txBody>
          <a:bodyPr wrap="none" rtlCol="0">
            <a:spAutoFit/>
          </a:bodyPr>
          <a:lstStyle/>
          <a:p>
            <a:r>
              <a:rPr lang="en-US" dirty="0" smtClean="0"/>
              <a:t>5V</a:t>
            </a:r>
            <a:endParaRPr lang="en-US" dirty="0"/>
          </a:p>
        </p:txBody>
      </p:sp>
      <p:cxnSp>
        <p:nvCxnSpPr>
          <p:cNvPr id="169" name="Gerade Verbindung 5"/>
          <p:cNvCxnSpPr/>
          <p:nvPr/>
        </p:nvCxnSpPr>
        <p:spPr bwMode="auto">
          <a:xfrm flipH="1">
            <a:off x="19812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Rechteck 169"/>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Rechteck 170"/>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2" name="Gerade Verbindung 5"/>
          <p:cNvCxnSpPr/>
          <p:nvPr/>
        </p:nvCxnSpPr>
        <p:spPr bwMode="auto">
          <a:xfrm>
            <a:off x="19812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5"/>
          <p:cNvCxnSpPr/>
          <p:nvPr/>
        </p:nvCxnSpPr>
        <p:spPr bwMode="auto">
          <a:xfrm flipH="1">
            <a:off x="6248400" y="43434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hteck 173"/>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Rechteck 174"/>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76" name="Gerade Verbindung 5"/>
          <p:cNvCxnSpPr/>
          <p:nvPr/>
        </p:nvCxnSpPr>
        <p:spPr bwMode="auto">
          <a:xfrm>
            <a:off x="6248400" y="556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Rechteck 176"/>
          <p:cNvSpPr/>
          <p:nvPr/>
        </p:nvSpPr>
        <p:spPr bwMode="auto">
          <a:xfrm>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Rechteck 177"/>
          <p:cNvSpPr/>
          <p:nvPr/>
        </p:nvSpPr>
        <p:spPr bwMode="auto">
          <a:xfrm>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16002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Rechteck 207"/>
          <p:cNvSpPr/>
          <p:nvPr/>
        </p:nvSpPr>
        <p:spPr bwMode="auto">
          <a:xfrm>
            <a:off x="16002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600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1600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00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6" name="Ellipse 215"/>
          <p:cNvSpPr/>
          <p:nvPr/>
        </p:nvSpPr>
        <p:spPr bwMode="auto">
          <a:xfrm>
            <a:off x="1600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7" name="Ellipse 216"/>
          <p:cNvSpPr/>
          <p:nvPr/>
        </p:nvSpPr>
        <p:spPr bwMode="auto">
          <a:xfrm>
            <a:off x="1676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8" name="Ellipse 217"/>
          <p:cNvSpPr/>
          <p:nvPr/>
        </p:nvSpPr>
        <p:spPr bwMode="auto">
          <a:xfrm>
            <a:off x="1676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9" name="Rechteck 218"/>
          <p:cNvSpPr/>
          <p:nvPr/>
        </p:nvSpPr>
        <p:spPr bwMode="auto">
          <a:xfrm>
            <a:off x="17526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0" name="Rechteck 219"/>
          <p:cNvSpPr/>
          <p:nvPr/>
        </p:nvSpPr>
        <p:spPr bwMode="auto">
          <a:xfrm>
            <a:off x="17526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1" name="Ellipse 220"/>
          <p:cNvSpPr/>
          <p:nvPr/>
        </p:nvSpPr>
        <p:spPr bwMode="auto">
          <a:xfrm>
            <a:off x="1752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2" name="Ellipse 221"/>
          <p:cNvSpPr/>
          <p:nvPr/>
        </p:nvSpPr>
        <p:spPr bwMode="auto">
          <a:xfrm>
            <a:off x="1752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3" name="Ellipse 222"/>
          <p:cNvSpPr/>
          <p:nvPr/>
        </p:nvSpPr>
        <p:spPr bwMode="auto">
          <a:xfrm>
            <a:off x="1828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4" name="Ellipse 223"/>
          <p:cNvSpPr/>
          <p:nvPr/>
        </p:nvSpPr>
        <p:spPr bwMode="auto">
          <a:xfrm>
            <a:off x="1828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5" name="Rechteck 224"/>
          <p:cNvSpPr/>
          <p:nvPr/>
        </p:nvSpPr>
        <p:spPr bwMode="auto">
          <a:xfrm>
            <a:off x="19050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6" name="Rechteck 225"/>
          <p:cNvSpPr/>
          <p:nvPr/>
        </p:nvSpPr>
        <p:spPr bwMode="auto">
          <a:xfrm>
            <a:off x="19050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7" name="Ellipse 226"/>
          <p:cNvSpPr/>
          <p:nvPr/>
        </p:nvSpPr>
        <p:spPr bwMode="auto">
          <a:xfrm>
            <a:off x="1905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8" name="Ellipse 227"/>
          <p:cNvSpPr/>
          <p:nvPr/>
        </p:nvSpPr>
        <p:spPr bwMode="auto">
          <a:xfrm>
            <a:off x="1905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9" name="Ellipse 228"/>
          <p:cNvSpPr/>
          <p:nvPr/>
        </p:nvSpPr>
        <p:spPr bwMode="auto">
          <a:xfrm>
            <a:off x="1981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0" name="Ellipse 229"/>
          <p:cNvSpPr/>
          <p:nvPr/>
        </p:nvSpPr>
        <p:spPr bwMode="auto">
          <a:xfrm>
            <a:off x="1981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8" name="Textfeld 237"/>
          <p:cNvSpPr txBox="1"/>
          <p:nvPr/>
        </p:nvSpPr>
        <p:spPr>
          <a:xfrm>
            <a:off x="3429000" y="3962400"/>
            <a:ext cx="372218" cy="276999"/>
          </a:xfrm>
          <a:prstGeom prst="rect">
            <a:avLst/>
          </a:prstGeom>
          <a:noFill/>
        </p:spPr>
        <p:txBody>
          <a:bodyPr wrap="none" rtlCol="0">
            <a:spAutoFit/>
          </a:bodyPr>
          <a:lstStyle/>
          <a:p>
            <a:r>
              <a:rPr lang="en-US" dirty="0" smtClean="0"/>
              <a:t>5V</a:t>
            </a:r>
            <a:endParaRPr lang="en-US" dirty="0"/>
          </a:p>
        </p:txBody>
      </p:sp>
      <p:sp>
        <p:nvSpPr>
          <p:cNvPr id="239" name="Textfeld 238"/>
          <p:cNvSpPr txBox="1"/>
          <p:nvPr/>
        </p:nvSpPr>
        <p:spPr>
          <a:xfrm>
            <a:off x="4572000" y="4191000"/>
            <a:ext cx="372218" cy="276999"/>
          </a:xfrm>
          <a:prstGeom prst="rect">
            <a:avLst/>
          </a:prstGeom>
          <a:noFill/>
        </p:spPr>
        <p:txBody>
          <a:bodyPr wrap="none" rtlCol="0">
            <a:spAutoFit/>
          </a:bodyPr>
          <a:lstStyle/>
          <a:p>
            <a:r>
              <a:rPr lang="en-US" dirty="0" smtClean="0"/>
              <a:t>0V</a:t>
            </a:r>
            <a:endParaRPr lang="en-US" dirty="0"/>
          </a:p>
        </p:txBody>
      </p:sp>
      <p:sp>
        <p:nvSpPr>
          <p:cNvPr id="166" name="Rechteck 165"/>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Rechteck 166"/>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Rechteck 167"/>
          <p:cNvSpPr/>
          <p:nvPr/>
        </p:nvSpPr>
        <p:spPr bwMode="auto">
          <a:xfrm flipV="1">
            <a:off x="5867400" y="54102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Rechteck 200"/>
          <p:cNvSpPr/>
          <p:nvPr/>
        </p:nvSpPr>
        <p:spPr bwMode="auto">
          <a:xfrm flipV="1">
            <a:off x="5867400" y="4876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Rechteck 205"/>
          <p:cNvSpPr/>
          <p:nvPr/>
        </p:nvSpPr>
        <p:spPr bwMode="auto">
          <a:xfrm flipV="1">
            <a:off x="58674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0" name="Rechteck 239"/>
          <p:cNvSpPr/>
          <p:nvPr/>
        </p:nvSpPr>
        <p:spPr bwMode="auto">
          <a:xfrm flipV="1">
            <a:off x="58674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1" name="Ellipse 240"/>
          <p:cNvSpPr/>
          <p:nvPr/>
        </p:nvSpPr>
        <p:spPr bwMode="auto">
          <a:xfrm flipV="1">
            <a:off x="5867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2" name="Ellipse 241"/>
          <p:cNvSpPr/>
          <p:nvPr/>
        </p:nvSpPr>
        <p:spPr bwMode="auto">
          <a:xfrm flipV="1">
            <a:off x="5867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3" name="Ellipse 242"/>
          <p:cNvSpPr/>
          <p:nvPr/>
        </p:nvSpPr>
        <p:spPr bwMode="auto">
          <a:xfrm flipV="1">
            <a:off x="594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4" name="Ellipse 243"/>
          <p:cNvSpPr/>
          <p:nvPr/>
        </p:nvSpPr>
        <p:spPr bwMode="auto">
          <a:xfrm flipV="1">
            <a:off x="594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5" name="Rechteck 244"/>
          <p:cNvSpPr/>
          <p:nvPr/>
        </p:nvSpPr>
        <p:spPr bwMode="auto">
          <a:xfrm flipV="1">
            <a:off x="60198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6" name="Rechteck 245"/>
          <p:cNvSpPr/>
          <p:nvPr/>
        </p:nvSpPr>
        <p:spPr bwMode="auto">
          <a:xfrm flipV="1">
            <a:off x="60198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7" name="Ellipse 246"/>
          <p:cNvSpPr/>
          <p:nvPr/>
        </p:nvSpPr>
        <p:spPr bwMode="auto">
          <a:xfrm flipV="1">
            <a:off x="60198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8" name="Ellipse 247"/>
          <p:cNvSpPr/>
          <p:nvPr/>
        </p:nvSpPr>
        <p:spPr bwMode="auto">
          <a:xfrm flipV="1">
            <a:off x="60198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49" name="Ellipse 248"/>
          <p:cNvSpPr/>
          <p:nvPr/>
        </p:nvSpPr>
        <p:spPr bwMode="auto">
          <a:xfrm flipV="1">
            <a:off x="609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0" name="Ellipse 249"/>
          <p:cNvSpPr/>
          <p:nvPr/>
        </p:nvSpPr>
        <p:spPr bwMode="auto">
          <a:xfrm flipV="1">
            <a:off x="609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1" name="Rechteck 250"/>
          <p:cNvSpPr/>
          <p:nvPr/>
        </p:nvSpPr>
        <p:spPr bwMode="auto">
          <a:xfrm flipV="1">
            <a:off x="6172200" y="52578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2" name="Rechteck 251"/>
          <p:cNvSpPr/>
          <p:nvPr/>
        </p:nvSpPr>
        <p:spPr bwMode="auto">
          <a:xfrm flipV="1">
            <a:off x="6172200" y="5029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3" name="Ellipse 252"/>
          <p:cNvSpPr/>
          <p:nvPr/>
        </p:nvSpPr>
        <p:spPr bwMode="auto">
          <a:xfrm flipV="1">
            <a:off x="61722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4" name="Ellipse 253"/>
          <p:cNvSpPr/>
          <p:nvPr/>
        </p:nvSpPr>
        <p:spPr bwMode="auto">
          <a:xfrm flipV="1">
            <a:off x="61722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5" name="Ellipse 254"/>
          <p:cNvSpPr/>
          <p:nvPr/>
        </p:nvSpPr>
        <p:spPr bwMode="auto">
          <a:xfrm flipV="1">
            <a:off x="62484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6" name="Ellipse 255"/>
          <p:cNvSpPr/>
          <p:nvPr/>
        </p:nvSpPr>
        <p:spPr bwMode="auto">
          <a:xfrm flipV="1">
            <a:off x="6248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79" name="Gerade Verbindung 27"/>
          <p:cNvCxnSpPr/>
          <p:nvPr/>
        </p:nvCxnSpPr>
        <p:spPr bwMode="auto">
          <a:xfrm>
            <a:off x="1828800" y="31242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feld 179"/>
          <p:cNvSpPr txBox="1"/>
          <p:nvPr/>
        </p:nvSpPr>
        <p:spPr>
          <a:xfrm>
            <a:off x="3276600" y="3124200"/>
            <a:ext cx="372218" cy="276999"/>
          </a:xfrm>
          <a:prstGeom prst="rect">
            <a:avLst/>
          </a:prstGeom>
          <a:noFill/>
        </p:spPr>
        <p:txBody>
          <a:bodyPr wrap="none" rtlCol="0">
            <a:spAutoFit/>
          </a:bodyPr>
          <a:lstStyle/>
          <a:p>
            <a:r>
              <a:rPr lang="en-US" dirty="0" smtClean="0"/>
              <a:t>5V</a:t>
            </a:r>
            <a:endParaRPr lang="en-US" dirty="0"/>
          </a:p>
        </p:txBody>
      </p:sp>
      <p:cxnSp>
        <p:nvCxnSpPr>
          <p:cNvPr id="181" name="Gerade Verbindung 15"/>
          <p:cNvCxnSpPr/>
          <p:nvPr/>
        </p:nvCxnSpPr>
        <p:spPr bwMode="auto">
          <a:xfrm>
            <a:off x="990600" y="57912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Ellipse 152"/>
          <p:cNvSpPr/>
          <p:nvPr/>
        </p:nvSpPr>
        <p:spPr bwMode="auto">
          <a:xfrm>
            <a:off x="21336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4" name="Ellipse 153"/>
          <p:cNvSpPr/>
          <p:nvPr/>
        </p:nvSpPr>
        <p:spPr bwMode="auto">
          <a:xfrm>
            <a:off x="21336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5" name="Ellipse 154"/>
          <p:cNvSpPr/>
          <p:nvPr/>
        </p:nvSpPr>
        <p:spPr bwMode="auto">
          <a:xfrm>
            <a:off x="22860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6" name="Ellipse 155"/>
          <p:cNvSpPr/>
          <p:nvPr/>
        </p:nvSpPr>
        <p:spPr bwMode="auto">
          <a:xfrm>
            <a:off x="2286000" y="54102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7" name="Ellipse 156"/>
          <p:cNvSpPr/>
          <p:nvPr/>
        </p:nvSpPr>
        <p:spPr bwMode="auto">
          <a:xfrm>
            <a:off x="16764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8" name="Ellipse 157"/>
          <p:cNvSpPr/>
          <p:nvPr/>
        </p:nvSpPr>
        <p:spPr bwMode="auto">
          <a:xfrm>
            <a:off x="16764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9" name="Ellipse 158"/>
          <p:cNvSpPr/>
          <p:nvPr/>
        </p:nvSpPr>
        <p:spPr bwMode="auto">
          <a:xfrm>
            <a:off x="18288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60" name="Ellipse 159"/>
          <p:cNvSpPr/>
          <p:nvPr/>
        </p:nvSpPr>
        <p:spPr bwMode="auto">
          <a:xfrm>
            <a:off x="18288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61" name="Ellipse 160"/>
          <p:cNvSpPr/>
          <p:nvPr/>
        </p:nvSpPr>
        <p:spPr bwMode="auto">
          <a:xfrm>
            <a:off x="1981200" y="4876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62" name="Ellipse 161"/>
          <p:cNvSpPr/>
          <p:nvPr/>
        </p:nvSpPr>
        <p:spPr bwMode="auto">
          <a:xfrm>
            <a:off x="1981200" y="54864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2099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SRAM</a:t>
            </a:r>
          </a:p>
          <a:p>
            <a:r>
              <a:rPr lang="de-DE" dirty="0" smtClean="0"/>
              <a:t>NMOS leitet starker als PMOS</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17</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62"/>
          <p:cNvSpPr txBox="1"/>
          <p:nvPr/>
        </p:nvSpPr>
        <p:spPr>
          <a:xfrm>
            <a:off x="6248400" y="3581400"/>
            <a:ext cx="269626" cy="276999"/>
          </a:xfrm>
          <a:prstGeom prst="rect">
            <a:avLst/>
          </a:prstGeom>
          <a:noFill/>
        </p:spPr>
        <p:txBody>
          <a:bodyPr wrap="none" rtlCol="0">
            <a:spAutoFit/>
          </a:bodyPr>
          <a:lstStyle/>
          <a:p>
            <a:r>
              <a:rPr lang="de-DE" dirty="0" smtClean="0"/>
              <a:t>1</a:t>
            </a:r>
            <a:endParaRPr lang="de-DE" dirty="0"/>
          </a:p>
        </p:txBody>
      </p:sp>
      <p:sp>
        <p:nvSpPr>
          <p:cNvPr id="64" name="Textfeld 63"/>
          <p:cNvSpPr txBox="1"/>
          <p:nvPr/>
        </p:nvSpPr>
        <p:spPr>
          <a:xfrm>
            <a:off x="1676400" y="3429000"/>
            <a:ext cx="269626" cy="276999"/>
          </a:xfrm>
          <a:prstGeom prst="rect">
            <a:avLst/>
          </a:prstGeom>
          <a:noFill/>
        </p:spPr>
        <p:txBody>
          <a:bodyPr wrap="none" rtlCol="0">
            <a:spAutoFit/>
          </a:bodyPr>
          <a:lstStyle/>
          <a:p>
            <a:r>
              <a:rPr lang="de-DE" dirty="0" smtClean="0"/>
              <a:t>0</a:t>
            </a:r>
            <a:endParaRPr lang="de-DE" dirty="0"/>
          </a:p>
        </p:txBody>
      </p:sp>
      <p:sp>
        <p:nvSpPr>
          <p:cNvPr id="65" name="Textfeld 64"/>
          <p:cNvSpPr txBox="1"/>
          <p:nvPr/>
        </p:nvSpPr>
        <p:spPr>
          <a:xfrm>
            <a:off x="3919953" y="3810000"/>
            <a:ext cx="269626" cy="276999"/>
          </a:xfrm>
          <a:prstGeom prst="rect">
            <a:avLst/>
          </a:prstGeom>
          <a:noFill/>
        </p:spPr>
        <p:txBody>
          <a:bodyPr wrap="none" rtlCol="0">
            <a:spAutoFit/>
          </a:bodyPr>
          <a:lstStyle/>
          <a:p>
            <a:r>
              <a:rPr lang="de-DE" dirty="0" smtClean="0"/>
              <a:t>1</a:t>
            </a:r>
            <a:endParaRPr lang="de-DE" dirty="0"/>
          </a:p>
        </p:txBody>
      </p:sp>
      <p:sp>
        <p:nvSpPr>
          <p:cNvPr id="66" name="Textfeld 65"/>
          <p:cNvSpPr txBox="1"/>
          <p:nvPr/>
        </p:nvSpPr>
        <p:spPr>
          <a:xfrm>
            <a:off x="4495800" y="41910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411701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18</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5168900" y="4464722"/>
            <a:ext cx="927100" cy="932778"/>
          </a:xfrm>
          <a:custGeom>
            <a:avLst/>
            <a:gdLst>
              <a:gd name="connsiteX0" fmla="*/ 927100 w 927100"/>
              <a:gd name="connsiteY0" fmla="*/ 81878 h 932778"/>
              <a:gd name="connsiteX1" fmla="*/ 127000 w 927100"/>
              <a:gd name="connsiteY1" fmla="*/ 81878 h 932778"/>
              <a:gd name="connsiteX2" fmla="*/ 12700 w 927100"/>
              <a:gd name="connsiteY2" fmla="*/ 932778 h 932778"/>
            </a:gdLst>
            <a:ahLst/>
            <a:cxnLst>
              <a:cxn ang="0">
                <a:pos x="connsiteX0" y="connsiteY0"/>
              </a:cxn>
              <a:cxn ang="0">
                <a:pos x="connsiteX1" y="connsiteY1"/>
              </a:cxn>
              <a:cxn ang="0">
                <a:pos x="connsiteX2" y="connsiteY2"/>
              </a:cxn>
            </a:cxnLst>
            <a:rect l="l" t="t" r="r" b="b"/>
            <a:pathLst>
              <a:path w="927100" h="932778">
                <a:moveTo>
                  <a:pt x="927100" y="81878"/>
                </a:moveTo>
                <a:cubicBezTo>
                  <a:pt x="603250" y="10969"/>
                  <a:pt x="279400" y="-59939"/>
                  <a:pt x="127000" y="81878"/>
                </a:cubicBezTo>
                <a:cubicBezTo>
                  <a:pt x="-25400" y="223695"/>
                  <a:pt x="-6350" y="578236"/>
                  <a:pt x="12700" y="932778"/>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cxnSp>
        <p:nvCxnSpPr>
          <p:cNvPr id="63" name="Gerade Verbindung 62"/>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feld 64"/>
          <p:cNvSpPr txBox="1"/>
          <p:nvPr/>
        </p:nvSpPr>
        <p:spPr>
          <a:xfrm>
            <a:off x="6248400" y="3581400"/>
            <a:ext cx="269626" cy="276999"/>
          </a:xfrm>
          <a:prstGeom prst="rect">
            <a:avLst/>
          </a:prstGeom>
          <a:noFill/>
        </p:spPr>
        <p:txBody>
          <a:bodyPr wrap="none" rtlCol="0">
            <a:spAutoFit/>
          </a:bodyPr>
          <a:lstStyle/>
          <a:p>
            <a:r>
              <a:rPr lang="de-DE" dirty="0" smtClean="0"/>
              <a:t>1</a:t>
            </a:r>
            <a:endParaRPr lang="de-DE" dirty="0"/>
          </a:p>
        </p:txBody>
      </p:sp>
      <p:sp>
        <p:nvSpPr>
          <p:cNvPr id="67" name="Textfeld 66"/>
          <p:cNvSpPr txBox="1"/>
          <p:nvPr/>
        </p:nvSpPr>
        <p:spPr>
          <a:xfrm>
            <a:off x="5257800" y="52578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264864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19</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5168900" y="4464722"/>
            <a:ext cx="927100" cy="932778"/>
          </a:xfrm>
          <a:custGeom>
            <a:avLst/>
            <a:gdLst>
              <a:gd name="connsiteX0" fmla="*/ 927100 w 927100"/>
              <a:gd name="connsiteY0" fmla="*/ 81878 h 932778"/>
              <a:gd name="connsiteX1" fmla="*/ 127000 w 927100"/>
              <a:gd name="connsiteY1" fmla="*/ 81878 h 932778"/>
              <a:gd name="connsiteX2" fmla="*/ 12700 w 927100"/>
              <a:gd name="connsiteY2" fmla="*/ 932778 h 932778"/>
            </a:gdLst>
            <a:ahLst/>
            <a:cxnLst>
              <a:cxn ang="0">
                <a:pos x="connsiteX0" y="connsiteY0"/>
              </a:cxn>
              <a:cxn ang="0">
                <a:pos x="connsiteX1" y="connsiteY1"/>
              </a:cxn>
              <a:cxn ang="0">
                <a:pos x="connsiteX2" y="connsiteY2"/>
              </a:cxn>
            </a:cxnLst>
            <a:rect l="l" t="t" r="r" b="b"/>
            <a:pathLst>
              <a:path w="927100" h="932778">
                <a:moveTo>
                  <a:pt x="927100" y="81878"/>
                </a:moveTo>
                <a:cubicBezTo>
                  <a:pt x="603250" y="10969"/>
                  <a:pt x="279400" y="-59939"/>
                  <a:pt x="127000" y="81878"/>
                </a:cubicBezTo>
                <a:cubicBezTo>
                  <a:pt x="-25400" y="223695"/>
                  <a:pt x="-6350" y="578236"/>
                  <a:pt x="12700" y="932778"/>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sp>
        <p:nvSpPr>
          <p:cNvPr id="6" name="Freihandform 5"/>
          <p:cNvSpPr/>
          <p:nvPr/>
        </p:nvSpPr>
        <p:spPr bwMode="auto">
          <a:xfrm>
            <a:off x="2184400" y="3251200"/>
            <a:ext cx="918855" cy="701549"/>
          </a:xfrm>
          <a:custGeom>
            <a:avLst/>
            <a:gdLst>
              <a:gd name="connsiteX0" fmla="*/ 838200 w 918855"/>
              <a:gd name="connsiteY0" fmla="*/ 0 h 701549"/>
              <a:gd name="connsiteX1" fmla="*/ 838200 w 918855"/>
              <a:gd name="connsiteY1" fmla="*/ 622300 h 701549"/>
              <a:gd name="connsiteX2" fmla="*/ 0 w 918855"/>
              <a:gd name="connsiteY2" fmla="*/ 673100 h 701549"/>
            </a:gdLst>
            <a:ahLst/>
            <a:cxnLst>
              <a:cxn ang="0">
                <a:pos x="connsiteX0" y="connsiteY0"/>
              </a:cxn>
              <a:cxn ang="0">
                <a:pos x="connsiteX1" y="connsiteY1"/>
              </a:cxn>
              <a:cxn ang="0">
                <a:pos x="connsiteX2" y="connsiteY2"/>
              </a:cxn>
            </a:cxnLst>
            <a:rect l="l" t="t" r="r" b="b"/>
            <a:pathLst>
              <a:path w="918855" h="701549">
                <a:moveTo>
                  <a:pt x="838200" y="0"/>
                </a:moveTo>
                <a:cubicBezTo>
                  <a:pt x="908050" y="255058"/>
                  <a:pt x="977900" y="510117"/>
                  <a:pt x="838200" y="622300"/>
                </a:cubicBezTo>
                <a:cubicBezTo>
                  <a:pt x="698500" y="734483"/>
                  <a:pt x="349250" y="703791"/>
                  <a:pt x="0" y="67310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sp>
        <p:nvSpPr>
          <p:cNvPr id="67" name="Textfeld 66"/>
          <p:cNvSpPr txBox="1"/>
          <p:nvPr/>
        </p:nvSpPr>
        <p:spPr>
          <a:xfrm>
            <a:off x="1676400" y="4419600"/>
            <a:ext cx="269626" cy="276999"/>
          </a:xfrm>
          <a:prstGeom prst="rect">
            <a:avLst/>
          </a:prstGeom>
          <a:noFill/>
        </p:spPr>
        <p:txBody>
          <a:bodyPr wrap="none" rtlCol="0">
            <a:spAutoFit/>
          </a:bodyPr>
          <a:lstStyle/>
          <a:p>
            <a:r>
              <a:rPr lang="de-DE" dirty="0" smtClean="0"/>
              <a:t>0</a:t>
            </a:r>
            <a:endParaRPr lang="de-DE" dirty="0"/>
          </a:p>
        </p:txBody>
      </p:sp>
      <p:sp>
        <p:nvSpPr>
          <p:cNvPr id="68" name="Textfeld 67"/>
          <p:cNvSpPr txBox="1"/>
          <p:nvPr/>
        </p:nvSpPr>
        <p:spPr>
          <a:xfrm>
            <a:off x="3429000" y="3124200"/>
            <a:ext cx="269626" cy="276999"/>
          </a:xfrm>
          <a:prstGeom prst="rect">
            <a:avLst/>
          </a:prstGeom>
          <a:noFill/>
        </p:spPr>
        <p:txBody>
          <a:bodyPr wrap="none" rtlCol="0">
            <a:spAutoFit/>
          </a:bodyPr>
          <a:lstStyle/>
          <a:p>
            <a:r>
              <a:rPr lang="de-DE" dirty="0" smtClean="0"/>
              <a:t>1</a:t>
            </a:r>
            <a:endParaRPr lang="de-DE" dirty="0"/>
          </a:p>
        </p:txBody>
      </p:sp>
    </p:spTree>
    <p:extLst>
      <p:ext uri="{BB962C8B-B14F-4D97-AF65-F5344CB8AC3E}">
        <p14:creationId xmlns:p14="http://schemas.microsoft.com/office/powerpoint/2010/main" val="100377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Speicherelemente - Klassifizierung</a:t>
            </a:r>
            <a:endParaRPr lang="de-DE" dirty="0"/>
          </a:p>
        </p:txBody>
      </p:sp>
      <p:sp>
        <p:nvSpPr>
          <p:cNvPr id="4" name="Rechteck 3"/>
          <p:cNvSpPr/>
          <p:nvPr/>
        </p:nvSpPr>
        <p:spPr>
          <a:xfrm>
            <a:off x="4953000" y="6019800"/>
            <a:ext cx="3090012" cy="276999"/>
          </a:xfrm>
          <a:prstGeom prst="rect">
            <a:avLst/>
          </a:prstGeom>
        </p:spPr>
        <p:txBody>
          <a:bodyPr wrap="none">
            <a:spAutoFit/>
          </a:bodyPr>
          <a:lstStyle/>
          <a:p>
            <a:r>
              <a:rPr lang="de-DE" b="1" dirty="0"/>
              <a:t>Phase-change </a:t>
            </a:r>
            <a:r>
              <a:rPr lang="de-DE" b="1" dirty="0">
                <a:hlinkClick r:id="rId3" tooltip="Random Access Memory"/>
              </a:rPr>
              <a:t>Random Access </a:t>
            </a:r>
            <a:r>
              <a:rPr lang="de-DE" b="1" dirty="0" smtClean="0">
                <a:hlinkClick r:id="rId3" tooltip="Random Access Memory"/>
              </a:rPr>
              <a:t>Memory</a:t>
            </a:r>
            <a:endParaRPr lang="de-DE" dirty="0"/>
          </a:p>
        </p:txBody>
      </p:sp>
      <p:sp>
        <p:nvSpPr>
          <p:cNvPr id="5" name="Rechteck 4"/>
          <p:cNvSpPr/>
          <p:nvPr/>
        </p:nvSpPr>
        <p:spPr>
          <a:xfrm>
            <a:off x="4953000" y="5638800"/>
            <a:ext cx="3303212" cy="276999"/>
          </a:xfrm>
          <a:prstGeom prst="rect">
            <a:avLst/>
          </a:prstGeom>
        </p:spPr>
        <p:txBody>
          <a:bodyPr wrap="none">
            <a:spAutoFit/>
          </a:bodyPr>
          <a:lstStyle/>
          <a:p>
            <a:r>
              <a:rPr lang="de-DE" b="1" dirty="0" err="1"/>
              <a:t>Magnetoresistive</a:t>
            </a:r>
            <a:r>
              <a:rPr lang="de-DE" b="1" dirty="0"/>
              <a:t> </a:t>
            </a:r>
            <a:r>
              <a:rPr lang="de-DE" b="1" dirty="0">
                <a:hlinkClick r:id="rId3" tooltip="Random Access Memory"/>
              </a:rPr>
              <a:t>Random Access Memory</a:t>
            </a:r>
            <a:endParaRPr lang="de-DE" dirty="0"/>
          </a:p>
        </p:txBody>
      </p:sp>
      <p:sp>
        <p:nvSpPr>
          <p:cNvPr id="6" name="Rechteck 5"/>
          <p:cNvSpPr/>
          <p:nvPr/>
        </p:nvSpPr>
        <p:spPr>
          <a:xfrm>
            <a:off x="4953000" y="5257800"/>
            <a:ext cx="3021083" cy="276999"/>
          </a:xfrm>
          <a:prstGeom prst="rect">
            <a:avLst/>
          </a:prstGeom>
        </p:spPr>
        <p:txBody>
          <a:bodyPr wrap="none">
            <a:spAutoFit/>
          </a:bodyPr>
          <a:lstStyle/>
          <a:p>
            <a:r>
              <a:rPr lang="de-DE" b="1" dirty="0" err="1"/>
              <a:t>Ferroelectric</a:t>
            </a:r>
            <a:r>
              <a:rPr lang="de-DE" b="1" dirty="0"/>
              <a:t> Random Access Memory</a:t>
            </a:r>
            <a:r>
              <a:rPr lang="de-DE" dirty="0"/>
              <a:t> </a:t>
            </a:r>
          </a:p>
        </p:txBody>
      </p:sp>
      <p:sp>
        <p:nvSpPr>
          <p:cNvPr id="7" name="Rechteck 6"/>
          <p:cNvSpPr/>
          <p:nvPr/>
        </p:nvSpPr>
        <p:spPr bwMode="auto">
          <a:xfrm>
            <a:off x="3657600" y="1447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Halbleiterspeicher</a:t>
            </a:r>
          </a:p>
        </p:txBody>
      </p:sp>
      <p:sp>
        <p:nvSpPr>
          <p:cNvPr id="9" name="Rechteck 8"/>
          <p:cNvSpPr/>
          <p:nvPr/>
        </p:nvSpPr>
        <p:spPr bwMode="auto">
          <a:xfrm>
            <a:off x="1524000" y="2209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Festwertspeicher</a:t>
            </a:r>
          </a:p>
        </p:txBody>
      </p:sp>
      <p:sp>
        <p:nvSpPr>
          <p:cNvPr id="10" name="Rechteck 9"/>
          <p:cNvSpPr/>
          <p:nvPr/>
        </p:nvSpPr>
        <p:spPr bwMode="auto">
          <a:xfrm>
            <a:off x="762000" y="2971800"/>
            <a:ext cx="1295400" cy="381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irreversibel</a:t>
            </a:r>
          </a:p>
        </p:txBody>
      </p:sp>
      <p:sp>
        <p:nvSpPr>
          <p:cNvPr id="11" name="Rechteck 10"/>
          <p:cNvSpPr/>
          <p:nvPr/>
        </p:nvSpPr>
        <p:spPr bwMode="auto">
          <a:xfrm>
            <a:off x="2743200" y="2971800"/>
            <a:ext cx="1295400" cy="381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reversibel</a:t>
            </a:r>
          </a:p>
        </p:txBody>
      </p:sp>
      <p:sp>
        <p:nvSpPr>
          <p:cNvPr id="12" name="Rechteck 11"/>
          <p:cNvSpPr/>
          <p:nvPr/>
        </p:nvSpPr>
        <p:spPr bwMode="auto">
          <a:xfrm>
            <a:off x="3810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sp>
        <p:nvSpPr>
          <p:cNvPr id="13" name="Rechteck 12"/>
          <p:cNvSpPr/>
          <p:nvPr/>
        </p:nvSpPr>
        <p:spPr bwMode="auto">
          <a:xfrm>
            <a:off x="16002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sp>
        <p:nvSpPr>
          <p:cNvPr id="14" name="Rechteck 13"/>
          <p:cNvSpPr/>
          <p:nvPr/>
        </p:nvSpPr>
        <p:spPr bwMode="auto">
          <a:xfrm>
            <a:off x="27432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EPROM</a:t>
            </a:r>
          </a:p>
        </p:txBody>
      </p:sp>
      <p:sp>
        <p:nvSpPr>
          <p:cNvPr id="15" name="Rechteck 14"/>
          <p:cNvSpPr/>
          <p:nvPr/>
        </p:nvSpPr>
        <p:spPr bwMode="auto">
          <a:xfrm>
            <a:off x="3810000" y="37338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EEPROM</a:t>
            </a:r>
          </a:p>
        </p:txBody>
      </p:sp>
      <p:sp>
        <p:nvSpPr>
          <p:cNvPr id="16" name="Rechteck 15"/>
          <p:cNvSpPr/>
          <p:nvPr/>
        </p:nvSpPr>
        <p:spPr bwMode="auto">
          <a:xfrm>
            <a:off x="381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Flash</a:t>
            </a:r>
          </a:p>
        </p:txBody>
      </p:sp>
      <p:sp>
        <p:nvSpPr>
          <p:cNvPr id="17" name="Rechteck 16"/>
          <p:cNvSpPr/>
          <p:nvPr/>
        </p:nvSpPr>
        <p:spPr bwMode="auto">
          <a:xfrm>
            <a:off x="5791200" y="2209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Schreib-Lese Speicher</a:t>
            </a:r>
          </a:p>
        </p:txBody>
      </p:sp>
      <p:sp>
        <p:nvSpPr>
          <p:cNvPr id="18" name="Rechteck 17"/>
          <p:cNvSpPr/>
          <p:nvPr/>
        </p:nvSpPr>
        <p:spPr bwMode="auto">
          <a:xfrm>
            <a:off x="5181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t>s</a:t>
            </a:r>
            <a:r>
              <a:rPr kumimoji="0" lang="de-DE" sz="1200" b="0" i="0" u="none" strike="noStrike" cap="none" normalizeH="0" baseline="0" dirty="0" smtClean="0">
                <a:ln>
                  <a:noFill/>
                </a:ln>
                <a:solidFill>
                  <a:schemeClr val="tx1"/>
                </a:solidFill>
                <a:effectLst/>
                <a:latin typeface="Arial" charset="0"/>
                <a:cs typeface="Arial" charset="0"/>
              </a:rPr>
              <a:t>tatisches RAM</a:t>
            </a:r>
          </a:p>
        </p:txBody>
      </p:sp>
      <p:sp>
        <p:nvSpPr>
          <p:cNvPr id="19" name="Rechteck 18"/>
          <p:cNvSpPr/>
          <p:nvPr/>
        </p:nvSpPr>
        <p:spPr bwMode="auto">
          <a:xfrm>
            <a:off x="7086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dynamisches RAM</a:t>
            </a:r>
          </a:p>
        </p:txBody>
      </p:sp>
      <p:sp>
        <p:nvSpPr>
          <p:cNvPr id="21" name="Rechteck 20"/>
          <p:cNvSpPr/>
          <p:nvPr/>
        </p:nvSpPr>
        <p:spPr bwMode="auto">
          <a:xfrm>
            <a:off x="51816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err="1" smtClean="0"/>
              <a:t>Fe</a:t>
            </a:r>
            <a:r>
              <a:rPr kumimoji="0" lang="de-DE" sz="1200" b="0" i="0" u="none" strike="noStrike" cap="none" normalizeH="0" baseline="0" dirty="0" err="1" smtClean="0">
                <a:ln>
                  <a:noFill/>
                </a:ln>
                <a:solidFill>
                  <a:schemeClr val="tx1"/>
                </a:solidFill>
                <a:effectLst/>
                <a:latin typeface="Arial" charset="0"/>
                <a:cs typeface="Arial" charset="0"/>
              </a:rPr>
              <a:t>RAM</a:t>
            </a: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2" name="Rechteck 21"/>
          <p:cNvSpPr/>
          <p:nvPr/>
        </p:nvSpPr>
        <p:spPr bwMode="auto">
          <a:xfrm>
            <a:off x="64008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smtClean="0"/>
              <a:t>M</a:t>
            </a:r>
            <a:r>
              <a:rPr kumimoji="0" lang="de-DE" sz="1200" b="0" i="0" u="none" strike="noStrike" cap="none" normalizeH="0" baseline="0" dirty="0" smtClean="0">
                <a:ln>
                  <a:noFill/>
                </a:ln>
                <a:solidFill>
                  <a:schemeClr val="tx1"/>
                </a:solidFill>
                <a:effectLst/>
                <a:latin typeface="Arial" charset="0"/>
                <a:cs typeface="Arial" charset="0"/>
              </a:rPr>
              <a:t>RAM</a:t>
            </a:r>
          </a:p>
        </p:txBody>
      </p:sp>
      <p:sp>
        <p:nvSpPr>
          <p:cNvPr id="23" name="Rechteck 22"/>
          <p:cNvSpPr/>
          <p:nvPr/>
        </p:nvSpPr>
        <p:spPr bwMode="auto">
          <a:xfrm>
            <a:off x="762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t>P</a:t>
            </a:r>
            <a:r>
              <a:rPr kumimoji="0" lang="de-DE" sz="1200" b="0" i="0" u="none" strike="noStrike" cap="none" normalizeH="0" baseline="0" dirty="0" smtClean="0">
                <a:ln>
                  <a:noFill/>
                </a:ln>
                <a:solidFill>
                  <a:schemeClr val="tx1"/>
                </a:solidFill>
                <a:effectLst/>
                <a:latin typeface="Arial" charset="0"/>
                <a:cs typeface="Arial" charset="0"/>
              </a:rPr>
              <a:t>RAM</a:t>
            </a:r>
          </a:p>
        </p:txBody>
      </p:sp>
      <p:sp>
        <p:nvSpPr>
          <p:cNvPr id="8" name="Textfeld 7"/>
          <p:cNvSpPr txBox="1"/>
          <p:nvPr/>
        </p:nvSpPr>
        <p:spPr>
          <a:xfrm>
            <a:off x="1447800" y="5486400"/>
            <a:ext cx="1343638" cy="276999"/>
          </a:xfrm>
          <a:prstGeom prst="rect">
            <a:avLst/>
          </a:prstGeom>
          <a:noFill/>
        </p:spPr>
        <p:txBody>
          <a:bodyPr wrap="none" rtlCol="0">
            <a:spAutoFit/>
          </a:bodyPr>
          <a:lstStyle/>
          <a:p>
            <a:r>
              <a:rPr lang="de-DE" dirty="0" smtClean="0"/>
              <a:t>Flüchtig (volatile)</a:t>
            </a:r>
            <a:endParaRPr lang="de-DE" dirty="0"/>
          </a:p>
        </p:txBody>
      </p:sp>
      <p:sp>
        <p:nvSpPr>
          <p:cNvPr id="25" name="Rechteck 24"/>
          <p:cNvSpPr/>
          <p:nvPr/>
        </p:nvSpPr>
        <p:spPr bwMode="auto">
          <a:xfrm>
            <a:off x="381000" y="5410200"/>
            <a:ext cx="9906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6" name="Rechteck 25"/>
          <p:cNvSpPr/>
          <p:nvPr/>
        </p:nvSpPr>
        <p:spPr bwMode="auto">
          <a:xfrm>
            <a:off x="381000" y="58674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7" name="Textfeld 26"/>
          <p:cNvSpPr txBox="1"/>
          <p:nvPr/>
        </p:nvSpPr>
        <p:spPr>
          <a:xfrm>
            <a:off x="1447800" y="5943600"/>
            <a:ext cx="1863011" cy="276999"/>
          </a:xfrm>
          <a:prstGeom prst="rect">
            <a:avLst/>
          </a:prstGeom>
          <a:noFill/>
        </p:spPr>
        <p:txBody>
          <a:bodyPr wrap="none" rtlCol="0">
            <a:spAutoFit/>
          </a:bodyPr>
          <a:lstStyle/>
          <a:p>
            <a:r>
              <a:rPr lang="de-DE" dirty="0" smtClean="0"/>
              <a:t>Permanent (non-volatile)</a:t>
            </a:r>
            <a:endParaRPr lang="de-DE" dirty="0"/>
          </a:p>
        </p:txBody>
      </p:sp>
      <p:cxnSp>
        <p:nvCxnSpPr>
          <p:cNvPr id="28" name="Gerade Verbindung mit Pfeil 27"/>
          <p:cNvCxnSpPr>
            <a:endCxn id="14" idx="0"/>
          </p:cNvCxnSpPr>
          <p:nvPr/>
        </p:nvCxnSpPr>
        <p:spPr bwMode="auto">
          <a:xfrm>
            <a:off x="3124200" y="3352800"/>
            <a:ext cx="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a:stCxn id="14" idx="3"/>
            <a:endCxn id="15" idx="1"/>
          </p:cNvCxnSpPr>
          <p:nvPr/>
        </p:nvCxnSpPr>
        <p:spPr bwMode="auto">
          <a:xfrm>
            <a:off x="3505200" y="39243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52" name="Gerade Verbindung mit Pfeil 74751"/>
          <p:cNvCxnSpPr>
            <a:stCxn id="15" idx="2"/>
            <a:endCxn id="16" idx="0"/>
          </p:cNvCxnSpPr>
          <p:nvPr/>
        </p:nvCxnSpPr>
        <p:spPr bwMode="auto">
          <a:xfrm>
            <a:off x="4305300" y="41148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54" name="Gerade Verbindung mit Pfeil 74753"/>
          <p:cNvCxnSpPr/>
          <p:nvPr/>
        </p:nvCxnSpPr>
        <p:spPr bwMode="auto">
          <a:xfrm>
            <a:off x="8001000" y="3429000"/>
            <a:ext cx="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flipH="1">
            <a:off x="7162800" y="3810000"/>
            <a:ext cx="60960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flipH="1">
            <a:off x="6096000" y="3886200"/>
            <a:ext cx="144780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58" name="Textfeld 74757"/>
          <p:cNvSpPr txBox="1"/>
          <p:nvPr/>
        </p:nvSpPr>
        <p:spPr>
          <a:xfrm>
            <a:off x="2623777" y="4114800"/>
            <a:ext cx="636713" cy="276999"/>
          </a:xfrm>
          <a:prstGeom prst="rect">
            <a:avLst/>
          </a:prstGeom>
          <a:noFill/>
        </p:spPr>
        <p:txBody>
          <a:bodyPr wrap="none" rtlCol="0">
            <a:spAutoFit/>
          </a:bodyPr>
          <a:lstStyle/>
          <a:p>
            <a:r>
              <a:rPr lang="de-DE" dirty="0" err="1" smtClean="0"/>
              <a:t>Clr</a:t>
            </a:r>
            <a:r>
              <a:rPr lang="de-DE" dirty="0" smtClean="0"/>
              <a:t> UV</a:t>
            </a:r>
            <a:endParaRPr lang="de-DE" dirty="0"/>
          </a:p>
        </p:txBody>
      </p:sp>
      <p:sp>
        <p:nvSpPr>
          <p:cNvPr id="41" name="Textfeld 40"/>
          <p:cNvSpPr txBox="1"/>
          <p:nvPr/>
        </p:nvSpPr>
        <p:spPr>
          <a:xfrm>
            <a:off x="4850431" y="3810000"/>
            <a:ext cx="559769" cy="276999"/>
          </a:xfrm>
          <a:prstGeom prst="rect">
            <a:avLst/>
          </a:prstGeom>
          <a:noFill/>
        </p:spPr>
        <p:txBody>
          <a:bodyPr wrap="none" rtlCol="0">
            <a:spAutoFit/>
          </a:bodyPr>
          <a:lstStyle/>
          <a:p>
            <a:r>
              <a:rPr lang="de-DE" dirty="0" err="1" smtClean="0"/>
              <a:t>Clr</a:t>
            </a:r>
            <a:r>
              <a:rPr lang="de-DE" dirty="0" smtClean="0"/>
              <a:t> </a:t>
            </a:r>
            <a:r>
              <a:rPr lang="de-DE" dirty="0" err="1" smtClean="0"/>
              <a:t>El</a:t>
            </a:r>
            <a:endParaRPr lang="de-DE" dirty="0"/>
          </a:p>
        </p:txBody>
      </p:sp>
      <p:sp>
        <p:nvSpPr>
          <p:cNvPr id="43" name="Textfeld 42"/>
          <p:cNvSpPr txBox="1"/>
          <p:nvPr/>
        </p:nvSpPr>
        <p:spPr>
          <a:xfrm>
            <a:off x="1091595" y="4371201"/>
            <a:ext cx="1567481" cy="276999"/>
          </a:xfrm>
          <a:prstGeom prst="rect">
            <a:avLst/>
          </a:prstGeom>
          <a:noFill/>
        </p:spPr>
        <p:txBody>
          <a:bodyPr wrap="none" rtlCol="0">
            <a:spAutoFit/>
          </a:bodyPr>
          <a:lstStyle/>
          <a:p>
            <a:r>
              <a:rPr lang="de-DE" dirty="0" smtClean="0"/>
              <a:t>P. </a:t>
            </a:r>
            <a:r>
              <a:rPr lang="de-DE" dirty="0"/>
              <a:t>m</a:t>
            </a:r>
            <a:r>
              <a:rPr lang="de-DE" dirty="0" smtClean="0"/>
              <a:t>it spez. Geräten</a:t>
            </a:r>
            <a:endParaRPr lang="de-DE" dirty="0"/>
          </a:p>
        </p:txBody>
      </p:sp>
      <p:sp>
        <p:nvSpPr>
          <p:cNvPr id="44" name="Textfeld 43"/>
          <p:cNvSpPr txBox="1"/>
          <p:nvPr/>
        </p:nvSpPr>
        <p:spPr>
          <a:xfrm>
            <a:off x="44776" y="4114800"/>
            <a:ext cx="1375120" cy="276999"/>
          </a:xfrm>
          <a:prstGeom prst="rect">
            <a:avLst/>
          </a:prstGeom>
          <a:noFill/>
        </p:spPr>
        <p:txBody>
          <a:bodyPr wrap="none" rtlCol="0">
            <a:spAutoFit/>
          </a:bodyPr>
          <a:lstStyle/>
          <a:p>
            <a:r>
              <a:rPr lang="de-DE" dirty="0" smtClean="0"/>
              <a:t>P. bei Herstellung</a:t>
            </a:r>
            <a:endParaRPr lang="de-DE" dirty="0"/>
          </a:p>
        </p:txBody>
      </p:sp>
      <p:sp>
        <p:nvSpPr>
          <p:cNvPr id="45" name="Textfeld 44"/>
          <p:cNvSpPr txBox="1"/>
          <p:nvPr/>
        </p:nvSpPr>
        <p:spPr>
          <a:xfrm>
            <a:off x="4969774" y="2667000"/>
            <a:ext cx="373821" cy="276999"/>
          </a:xfrm>
          <a:prstGeom prst="rect">
            <a:avLst/>
          </a:prstGeom>
          <a:noFill/>
        </p:spPr>
        <p:txBody>
          <a:bodyPr wrap="none" rtlCol="0">
            <a:spAutoFit/>
          </a:bodyPr>
          <a:lstStyle/>
          <a:p>
            <a:r>
              <a:rPr lang="de-DE" dirty="0" smtClean="0"/>
              <a:t>FF</a:t>
            </a:r>
            <a:endParaRPr lang="de-DE" dirty="0"/>
          </a:p>
        </p:txBody>
      </p:sp>
      <p:sp>
        <p:nvSpPr>
          <p:cNvPr id="46" name="Textfeld 45"/>
          <p:cNvSpPr txBox="1"/>
          <p:nvPr/>
        </p:nvSpPr>
        <p:spPr>
          <a:xfrm>
            <a:off x="7040915" y="2667000"/>
            <a:ext cx="465192" cy="276999"/>
          </a:xfrm>
          <a:prstGeom prst="rect">
            <a:avLst/>
          </a:prstGeom>
          <a:noFill/>
        </p:spPr>
        <p:txBody>
          <a:bodyPr wrap="none" rtlCol="0">
            <a:spAutoFit/>
          </a:bodyPr>
          <a:lstStyle/>
          <a:p>
            <a:r>
              <a:rPr lang="de-DE" dirty="0" smtClean="0"/>
              <a:t>Cap</a:t>
            </a:r>
            <a:endParaRPr lang="de-DE" dirty="0"/>
          </a:p>
        </p:txBody>
      </p:sp>
      <p:sp>
        <p:nvSpPr>
          <p:cNvPr id="47" name="Textfeld 46"/>
          <p:cNvSpPr txBox="1"/>
          <p:nvPr/>
        </p:nvSpPr>
        <p:spPr>
          <a:xfrm>
            <a:off x="7560541" y="2667000"/>
            <a:ext cx="1354859" cy="276999"/>
          </a:xfrm>
          <a:prstGeom prst="rect">
            <a:avLst/>
          </a:prstGeom>
          <a:noFill/>
        </p:spPr>
        <p:txBody>
          <a:bodyPr wrap="none" rtlCol="0">
            <a:spAutoFit/>
          </a:bodyPr>
          <a:lstStyle/>
          <a:p>
            <a:r>
              <a:rPr lang="de-DE" dirty="0" err="1" smtClean="0"/>
              <a:t>Dest</a:t>
            </a:r>
            <a:r>
              <a:rPr lang="de-DE" dirty="0" smtClean="0"/>
              <a:t> RO/Refresh</a:t>
            </a:r>
            <a:endParaRPr lang="de-DE" dirty="0"/>
          </a:p>
        </p:txBody>
      </p:sp>
    </p:spTree>
    <p:extLst>
      <p:ext uri="{BB962C8B-B14F-4D97-AF65-F5344CB8AC3E}">
        <p14:creationId xmlns:p14="http://schemas.microsoft.com/office/powerpoint/2010/main" val="371442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20</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sp>
        <p:nvSpPr>
          <p:cNvPr id="6" name="Freihandform 5"/>
          <p:cNvSpPr/>
          <p:nvPr/>
        </p:nvSpPr>
        <p:spPr bwMode="auto">
          <a:xfrm>
            <a:off x="2184400" y="3251200"/>
            <a:ext cx="918855" cy="701549"/>
          </a:xfrm>
          <a:custGeom>
            <a:avLst/>
            <a:gdLst>
              <a:gd name="connsiteX0" fmla="*/ 838200 w 918855"/>
              <a:gd name="connsiteY0" fmla="*/ 0 h 701549"/>
              <a:gd name="connsiteX1" fmla="*/ 838200 w 918855"/>
              <a:gd name="connsiteY1" fmla="*/ 622300 h 701549"/>
              <a:gd name="connsiteX2" fmla="*/ 0 w 918855"/>
              <a:gd name="connsiteY2" fmla="*/ 673100 h 701549"/>
            </a:gdLst>
            <a:ahLst/>
            <a:cxnLst>
              <a:cxn ang="0">
                <a:pos x="connsiteX0" y="connsiteY0"/>
              </a:cxn>
              <a:cxn ang="0">
                <a:pos x="connsiteX1" y="connsiteY1"/>
              </a:cxn>
              <a:cxn ang="0">
                <a:pos x="connsiteX2" y="connsiteY2"/>
              </a:cxn>
            </a:cxnLst>
            <a:rect l="l" t="t" r="r" b="b"/>
            <a:pathLst>
              <a:path w="918855" h="701549">
                <a:moveTo>
                  <a:pt x="838200" y="0"/>
                </a:moveTo>
                <a:cubicBezTo>
                  <a:pt x="908050" y="255058"/>
                  <a:pt x="977900" y="510117"/>
                  <a:pt x="838200" y="622300"/>
                </a:cubicBezTo>
                <a:cubicBezTo>
                  <a:pt x="698500" y="734483"/>
                  <a:pt x="349250" y="703791"/>
                  <a:pt x="0" y="67310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cxnSp>
        <p:nvCxnSpPr>
          <p:cNvPr id="62"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Ellipse 68"/>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402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21</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cxnSp>
        <p:nvCxnSpPr>
          <p:cNvPr id="62"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Ellipse 68"/>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0"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0286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p>
          <a:p>
            <a:r>
              <a:rPr lang="en-US" dirty="0" err="1" smtClean="0"/>
              <a:t>Richtig</a:t>
            </a:r>
            <a:r>
              <a:rPr lang="en-US" dirty="0" smtClean="0"/>
              <a:t> </a:t>
            </a:r>
            <a:r>
              <a:rPr lang="en-US" dirty="0" err="1" smtClean="0"/>
              <a:t>geschrieben</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22</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05899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23</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Textfeld 3"/>
          <p:cNvSpPr txBox="1"/>
          <p:nvPr/>
        </p:nvSpPr>
        <p:spPr>
          <a:xfrm>
            <a:off x="7086600" y="5029200"/>
            <a:ext cx="1532792" cy="276999"/>
          </a:xfrm>
          <a:prstGeom prst="rect">
            <a:avLst/>
          </a:prstGeom>
          <a:noFill/>
        </p:spPr>
        <p:txBody>
          <a:bodyPr wrap="none" rtlCol="0">
            <a:spAutoFit/>
          </a:bodyPr>
          <a:lstStyle/>
          <a:p>
            <a:r>
              <a:rPr lang="en-US" dirty="0" smtClean="0"/>
              <a:t>Grosse </a:t>
            </a:r>
            <a:r>
              <a:rPr lang="en-US" dirty="0" err="1" smtClean="0"/>
              <a:t>Kapazitäten</a:t>
            </a:r>
            <a:endParaRPr lang="en-US" dirty="0"/>
          </a:p>
        </p:txBody>
      </p:sp>
    </p:spTree>
    <p:extLst>
      <p:ext uri="{BB962C8B-B14F-4D97-AF65-F5344CB8AC3E}">
        <p14:creationId xmlns:p14="http://schemas.microsoft.com/office/powerpoint/2010/main" val="323788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24</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
        <p:nvSpPr>
          <p:cNvPr id="173" name="Textfeld 172"/>
          <p:cNvSpPr txBox="1"/>
          <p:nvPr/>
        </p:nvSpPr>
        <p:spPr>
          <a:xfrm>
            <a:off x="6400800" y="4038600"/>
            <a:ext cx="1284327" cy="276999"/>
          </a:xfrm>
          <a:prstGeom prst="rect">
            <a:avLst/>
          </a:prstGeom>
          <a:noFill/>
        </p:spPr>
        <p:txBody>
          <a:bodyPr wrap="none" rtlCol="0">
            <a:spAutoFit/>
          </a:bodyPr>
          <a:lstStyle/>
          <a:p>
            <a:r>
              <a:rPr lang="en-US" dirty="0" err="1" smtClean="0"/>
              <a:t>Anfangszustand</a:t>
            </a:r>
            <a:endParaRPr lang="en-US" dirty="0"/>
          </a:p>
        </p:txBody>
      </p:sp>
      <p:cxnSp>
        <p:nvCxnSpPr>
          <p:cNvPr id="7" name="Gerade Verbindung mit Pfeil 6"/>
          <p:cNvCxnSpPr/>
          <p:nvPr/>
        </p:nvCxnSpPr>
        <p:spPr bwMode="auto">
          <a:xfrm>
            <a:off x="6629400" y="4419600"/>
            <a:ext cx="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638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25</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250043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26</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4992388" y="4038600"/>
            <a:ext cx="495650" cy="276999"/>
          </a:xfrm>
          <a:prstGeom prst="rect">
            <a:avLst/>
          </a:prstGeom>
          <a:noFill/>
        </p:spPr>
        <p:txBody>
          <a:bodyPr wrap="none" rtlCol="0">
            <a:spAutoFit/>
          </a:bodyPr>
          <a:lstStyle/>
          <a:p>
            <a:r>
              <a:rPr lang="de-DE" dirty="0" smtClean="0"/>
              <a:t>1-&gt;0</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
        <p:nvSpPr>
          <p:cNvPr id="4" name="Freihandform 3"/>
          <p:cNvSpPr/>
          <p:nvPr/>
        </p:nvSpPr>
        <p:spPr bwMode="auto">
          <a:xfrm>
            <a:off x="5156644" y="3455894"/>
            <a:ext cx="1566885" cy="1782482"/>
          </a:xfrm>
          <a:custGeom>
            <a:avLst/>
            <a:gdLst>
              <a:gd name="connsiteX0" fmla="*/ 60815 w 1566885"/>
              <a:gd name="connsiteY0" fmla="*/ 0 h 1782482"/>
              <a:gd name="connsiteX1" fmla="*/ 60815 w 1566885"/>
              <a:gd name="connsiteY1" fmla="*/ 1075765 h 1782482"/>
              <a:gd name="connsiteX2" fmla="*/ 692827 w 1566885"/>
              <a:gd name="connsiteY2" fmla="*/ 1237130 h 1782482"/>
              <a:gd name="connsiteX3" fmla="*/ 948321 w 1566885"/>
              <a:gd name="connsiteY3" fmla="*/ 1707777 h 1782482"/>
              <a:gd name="connsiteX4" fmla="*/ 1566885 w 1566885"/>
              <a:gd name="connsiteY4" fmla="*/ 1775012 h 178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5" h="1782482">
                <a:moveTo>
                  <a:pt x="60815" y="0"/>
                </a:moveTo>
                <a:cubicBezTo>
                  <a:pt x="8147" y="434788"/>
                  <a:pt x="-44520" y="869577"/>
                  <a:pt x="60815" y="1075765"/>
                </a:cubicBezTo>
                <a:cubicBezTo>
                  <a:pt x="166150" y="1281953"/>
                  <a:pt x="544909" y="1131795"/>
                  <a:pt x="692827" y="1237130"/>
                </a:cubicBezTo>
                <a:cubicBezTo>
                  <a:pt x="840745" y="1342465"/>
                  <a:pt x="802645" y="1618130"/>
                  <a:pt x="948321" y="1707777"/>
                </a:cubicBezTo>
                <a:cubicBezTo>
                  <a:pt x="1093997" y="1797424"/>
                  <a:pt x="1330441" y="1786218"/>
                  <a:pt x="1566885" y="1775012"/>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Freihandform 6"/>
          <p:cNvSpPr/>
          <p:nvPr/>
        </p:nvSpPr>
        <p:spPr bwMode="auto">
          <a:xfrm>
            <a:off x="1438835" y="3854522"/>
            <a:ext cx="1635547" cy="1089655"/>
          </a:xfrm>
          <a:custGeom>
            <a:avLst/>
            <a:gdLst>
              <a:gd name="connsiteX0" fmla="*/ 0 w 1635547"/>
              <a:gd name="connsiteY0" fmla="*/ 1013313 h 1089655"/>
              <a:gd name="connsiteX1" fmla="*/ 107577 w 1635547"/>
              <a:gd name="connsiteY1" fmla="*/ 1013313 h 1089655"/>
              <a:gd name="connsiteX2" fmla="*/ 268941 w 1635547"/>
              <a:gd name="connsiteY2" fmla="*/ 219937 h 1089655"/>
              <a:gd name="connsiteX3" fmla="*/ 1519518 w 1635547"/>
              <a:gd name="connsiteY3" fmla="*/ 58572 h 1089655"/>
              <a:gd name="connsiteX4" fmla="*/ 1506071 w 1635547"/>
              <a:gd name="connsiteY4" fmla="*/ 1080549 h 108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547" h="1089655">
                <a:moveTo>
                  <a:pt x="0" y="1013313"/>
                </a:moveTo>
                <a:cubicBezTo>
                  <a:pt x="31377" y="1079427"/>
                  <a:pt x="62754" y="1145542"/>
                  <a:pt x="107577" y="1013313"/>
                </a:cubicBezTo>
                <a:cubicBezTo>
                  <a:pt x="152400" y="881084"/>
                  <a:pt x="33618" y="379060"/>
                  <a:pt x="268941" y="219937"/>
                </a:cubicBezTo>
                <a:cubicBezTo>
                  <a:pt x="504264" y="60814"/>
                  <a:pt x="1313330" y="-84863"/>
                  <a:pt x="1519518" y="58572"/>
                </a:cubicBezTo>
                <a:cubicBezTo>
                  <a:pt x="1725706" y="202007"/>
                  <a:pt x="1615888" y="641278"/>
                  <a:pt x="1506071" y="1080549"/>
                </a:cubicBezTo>
              </a:path>
            </a:pathLst>
          </a:cu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8652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27</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0</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782588" y="4038600"/>
            <a:ext cx="495650" cy="276999"/>
          </a:xfrm>
          <a:prstGeom prst="rect">
            <a:avLst/>
          </a:prstGeom>
          <a:noFill/>
        </p:spPr>
        <p:txBody>
          <a:bodyPr wrap="none" rtlCol="0">
            <a:spAutoFit/>
          </a:bodyPr>
          <a:lstStyle/>
          <a:p>
            <a:r>
              <a:rPr lang="de-DE" dirty="0" smtClean="0"/>
              <a:t>?-&gt;1</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
        <p:nvSpPr>
          <p:cNvPr id="4" name="Freihandform 3"/>
          <p:cNvSpPr/>
          <p:nvPr/>
        </p:nvSpPr>
        <p:spPr bwMode="auto">
          <a:xfrm>
            <a:off x="5156644" y="3455894"/>
            <a:ext cx="1566885" cy="1782482"/>
          </a:xfrm>
          <a:custGeom>
            <a:avLst/>
            <a:gdLst>
              <a:gd name="connsiteX0" fmla="*/ 60815 w 1566885"/>
              <a:gd name="connsiteY0" fmla="*/ 0 h 1782482"/>
              <a:gd name="connsiteX1" fmla="*/ 60815 w 1566885"/>
              <a:gd name="connsiteY1" fmla="*/ 1075765 h 1782482"/>
              <a:gd name="connsiteX2" fmla="*/ 692827 w 1566885"/>
              <a:gd name="connsiteY2" fmla="*/ 1237130 h 1782482"/>
              <a:gd name="connsiteX3" fmla="*/ 948321 w 1566885"/>
              <a:gd name="connsiteY3" fmla="*/ 1707777 h 1782482"/>
              <a:gd name="connsiteX4" fmla="*/ 1566885 w 1566885"/>
              <a:gd name="connsiteY4" fmla="*/ 1775012 h 178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5" h="1782482">
                <a:moveTo>
                  <a:pt x="60815" y="0"/>
                </a:moveTo>
                <a:cubicBezTo>
                  <a:pt x="8147" y="434788"/>
                  <a:pt x="-44520" y="869577"/>
                  <a:pt x="60815" y="1075765"/>
                </a:cubicBezTo>
                <a:cubicBezTo>
                  <a:pt x="166150" y="1281953"/>
                  <a:pt x="544909" y="1131795"/>
                  <a:pt x="692827" y="1237130"/>
                </a:cubicBezTo>
                <a:cubicBezTo>
                  <a:pt x="840745" y="1342465"/>
                  <a:pt x="802645" y="1618130"/>
                  <a:pt x="948321" y="1707777"/>
                </a:cubicBezTo>
                <a:cubicBezTo>
                  <a:pt x="1093997" y="1797424"/>
                  <a:pt x="1330441" y="1786218"/>
                  <a:pt x="1566885" y="1775012"/>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Freihandform 6"/>
          <p:cNvSpPr/>
          <p:nvPr/>
        </p:nvSpPr>
        <p:spPr bwMode="auto">
          <a:xfrm>
            <a:off x="1438835" y="3854522"/>
            <a:ext cx="1635547" cy="1089655"/>
          </a:xfrm>
          <a:custGeom>
            <a:avLst/>
            <a:gdLst>
              <a:gd name="connsiteX0" fmla="*/ 0 w 1635547"/>
              <a:gd name="connsiteY0" fmla="*/ 1013313 h 1089655"/>
              <a:gd name="connsiteX1" fmla="*/ 107577 w 1635547"/>
              <a:gd name="connsiteY1" fmla="*/ 1013313 h 1089655"/>
              <a:gd name="connsiteX2" fmla="*/ 268941 w 1635547"/>
              <a:gd name="connsiteY2" fmla="*/ 219937 h 1089655"/>
              <a:gd name="connsiteX3" fmla="*/ 1519518 w 1635547"/>
              <a:gd name="connsiteY3" fmla="*/ 58572 h 1089655"/>
              <a:gd name="connsiteX4" fmla="*/ 1506071 w 1635547"/>
              <a:gd name="connsiteY4" fmla="*/ 1080549 h 108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547" h="1089655">
                <a:moveTo>
                  <a:pt x="0" y="1013313"/>
                </a:moveTo>
                <a:cubicBezTo>
                  <a:pt x="31377" y="1079427"/>
                  <a:pt x="62754" y="1145542"/>
                  <a:pt x="107577" y="1013313"/>
                </a:cubicBezTo>
                <a:cubicBezTo>
                  <a:pt x="152400" y="881084"/>
                  <a:pt x="33618" y="379060"/>
                  <a:pt x="268941" y="219937"/>
                </a:cubicBezTo>
                <a:cubicBezTo>
                  <a:pt x="504264" y="60814"/>
                  <a:pt x="1313330" y="-84863"/>
                  <a:pt x="1519518" y="58572"/>
                </a:cubicBezTo>
                <a:cubicBezTo>
                  <a:pt x="1725706" y="202007"/>
                  <a:pt x="1615888" y="641278"/>
                  <a:pt x="1506071" y="1080549"/>
                </a:cubicBezTo>
              </a:path>
            </a:pathLst>
          </a:cu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7"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8833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28</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0</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1</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
        <p:nvSpPr>
          <p:cNvPr id="4" name="Freihandform 3"/>
          <p:cNvSpPr/>
          <p:nvPr/>
        </p:nvSpPr>
        <p:spPr bwMode="auto">
          <a:xfrm>
            <a:off x="5156644" y="3455894"/>
            <a:ext cx="1566885" cy="1782482"/>
          </a:xfrm>
          <a:custGeom>
            <a:avLst/>
            <a:gdLst>
              <a:gd name="connsiteX0" fmla="*/ 60815 w 1566885"/>
              <a:gd name="connsiteY0" fmla="*/ 0 h 1782482"/>
              <a:gd name="connsiteX1" fmla="*/ 60815 w 1566885"/>
              <a:gd name="connsiteY1" fmla="*/ 1075765 h 1782482"/>
              <a:gd name="connsiteX2" fmla="*/ 692827 w 1566885"/>
              <a:gd name="connsiteY2" fmla="*/ 1237130 h 1782482"/>
              <a:gd name="connsiteX3" fmla="*/ 948321 w 1566885"/>
              <a:gd name="connsiteY3" fmla="*/ 1707777 h 1782482"/>
              <a:gd name="connsiteX4" fmla="*/ 1566885 w 1566885"/>
              <a:gd name="connsiteY4" fmla="*/ 1775012 h 178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5" h="1782482">
                <a:moveTo>
                  <a:pt x="60815" y="0"/>
                </a:moveTo>
                <a:cubicBezTo>
                  <a:pt x="8147" y="434788"/>
                  <a:pt x="-44520" y="869577"/>
                  <a:pt x="60815" y="1075765"/>
                </a:cubicBezTo>
                <a:cubicBezTo>
                  <a:pt x="166150" y="1281953"/>
                  <a:pt x="544909" y="1131795"/>
                  <a:pt x="692827" y="1237130"/>
                </a:cubicBezTo>
                <a:cubicBezTo>
                  <a:pt x="840745" y="1342465"/>
                  <a:pt x="802645" y="1618130"/>
                  <a:pt x="948321" y="1707777"/>
                </a:cubicBezTo>
                <a:cubicBezTo>
                  <a:pt x="1093997" y="1797424"/>
                  <a:pt x="1330441" y="1786218"/>
                  <a:pt x="1566885" y="1775012"/>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Freihandform 6"/>
          <p:cNvSpPr/>
          <p:nvPr/>
        </p:nvSpPr>
        <p:spPr bwMode="auto">
          <a:xfrm>
            <a:off x="1438835" y="3854522"/>
            <a:ext cx="1635547" cy="1089655"/>
          </a:xfrm>
          <a:custGeom>
            <a:avLst/>
            <a:gdLst>
              <a:gd name="connsiteX0" fmla="*/ 0 w 1635547"/>
              <a:gd name="connsiteY0" fmla="*/ 1013313 h 1089655"/>
              <a:gd name="connsiteX1" fmla="*/ 107577 w 1635547"/>
              <a:gd name="connsiteY1" fmla="*/ 1013313 h 1089655"/>
              <a:gd name="connsiteX2" fmla="*/ 268941 w 1635547"/>
              <a:gd name="connsiteY2" fmla="*/ 219937 h 1089655"/>
              <a:gd name="connsiteX3" fmla="*/ 1519518 w 1635547"/>
              <a:gd name="connsiteY3" fmla="*/ 58572 h 1089655"/>
              <a:gd name="connsiteX4" fmla="*/ 1506071 w 1635547"/>
              <a:gd name="connsiteY4" fmla="*/ 1080549 h 108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547" h="1089655">
                <a:moveTo>
                  <a:pt x="0" y="1013313"/>
                </a:moveTo>
                <a:cubicBezTo>
                  <a:pt x="31377" y="1079427"/>
                  <a:pt x="62754" y="1145542"/>
                  <a:pt x="107577" y="1013313"/>
                </a:cubicBezTo>
                <a:cubicBezTo>
                  <a:pt x="152400" y="881084"/>
                  <a:pt x="33618" y="379060"/>
                  <a:pt x="268941" y="219937"/>
                </a:cubicBezTo>
                <a:cubicBezTo>
                  <a:pt x="504264" y="60814"/>
                  <a:pt x="1313330" y="-84863"/>
                  <a:pt x="1519518" y="58572"/>
                </a:cubicBezTo>
                <a:cubicBezTo>
                  <a:pt x="1725706" y="202007"/>
                  <a:pt x="1615888" y="641278"/>
                  <a:pt x="1506071" y="1080549"/>
                </a:cubicBezTo>
              </a:path>
            </a:pathLst>
          </a:cu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3" name="Gerade Verbindung 172"/>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8"/>
          <p:cNvSpPr txBox="1"/>
          <p:nvPr/>
        </p:nvSpPr>
        <p:spPr>
          <a:xfrm>
            <a:off x="4038600" y="3810000"/>
            <a:ext cx="401072" cy="400110"/>
          </a:xfrm>
          <a:prstGeom prst="rect">
            <a:avLst/>
          </a:prstGeom>
          <a:noFill/>
        </p:spPr>
        <p:txBody>
          <a:bodyPr wrap="none" rtlCol="0">
            <a:spAutoFit/>
          </a:bodyPr>
          <a:lstStyle/>
          <a:p>
            <a:r>
              <a:rPr lang="en-US" sz="2000" dirty="0" smtClean="0">
                <a:sym typeface="Wingdings" panose="05000000000000000000" pitchFamily="2" charset="2"/>
              </a:rPr>
              <a:t></a:t>
            </a:r>
            <a:endParaRPr lang="en-US" sz="2000" dirty="0"/>
          </a:p>
        </p:txBody>
      </p:sp>
      <p:cxnSp>
        <p:nvCxnSpPr>
          <p:cNvPr id="177"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402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p>
          <a:p>
            <a:r>
              <a:rPr lang="en-US" dirty="0" smtClean="0"/>
              <a:t>RAM </a:t>
            </a:r>
            <a:r>
              <a:rPr lang="en-US" dirty="0" err="1" smtClean="0"/>
              <a:t>Zelle</a:t>
            </a:r>
            <a:r>
              <a:rPr lang="en-US" dirty="0" smtClean="0"/>
              <a:t> </a:t>
            </a:r>
            <a:r>
              <a:rPr lang="en-US" dirty="0" err="1" smtClean="0"/>
              <a:t>überschrieben</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29</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0</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1</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cxnSp>
        <p:nvCxnSpPr>
          <p:cNvPr id="173" name="Gerade Verbindung 172"/>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Textfeld 176"/>
          <p:cNvSpPr txBox="1"/>
          <p:nvPr/>
        </p:nvSpPr>
        <p:spPr>
          <a:xfrm>
            <a:off x="4038600" y="3810000"/>
            <a:ext cx="401072" cy="400110"/>
          </a:xfrm>
          <a:prstGeom prst="rect">
            <a:avLst/>
          </a:prstGeom>
          <a:noFill/>
        </p:spPr>
        <p:txBody>
          <a:bodyPr wrap="none" rtlCol="0">
            <a:spAutoFit/>
          </a:bodyPr>
          <a:lstStyle/>
          <a:p>
            <a:r>
              <a:rPr lang="en-US" sz="2000" dirty="0" smtClean="0">
                <a:sym typeface="Wingdings" panose="05000000000000000000" pitchFamily="2" charset="2"/>
              </a:rPr>
              <a:t></a:t>
            </a:r>
            <a:endParaRPr lang="en-US" sz="2000" dirty="0"/>
          </a:p>
        </p:txBody>
      </p:sp>
      <p:cxnSp>
        <p:nvCxnSpPr>
          <p:cNvPr id="178"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6940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70"/>
          <p:cNvSpPr>
            <a:spLocks noChangeArrowheads="1"/>
          </p:cNvSpPr>
          <p:nvPr/>
        </p:nvSpPr>
        <p:spPr bwMode="auto">
          <a:xfrm>
            <a:off x="381000" y="1050925"/>
            <a:ext cx="8458200" cy="5257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97" name="Rectangle 3"/>
          <p:cNvSpPr>
            <a:spLocks noChangeArrowheads="1"/>
          </p:cNvSpPr>
          <p:nvPr/>
        </p:nvSpPr>
        <p:spPr bwMode="auto">
          <a:xfrm>
            <a:off x="7096125" y="16906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198" name="Rectangle 4"/>
          <p:cNvSpPr>
            <a:spLocks noChangeArrowheads="1"/>
          </p:cNvSpPr>
          <p:nvPr/>
        </p:nvSpPr>
        <p:spPr bwMode="auto">
          <a:xfrm>
            <a:off x="7096125" y="16906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199" name="Rectangle 5"/>
          <p:cNvSpPr>
            <a:spLocks noChangeArrowheads="1"/>
          </p:cNvSpPr>
          <p:nvPr/>
        </p:nvSpPr>
        <p:spPr bwMode="auto">
          <a:xfrm>
            <a:off x="3067050" y="2824163"/>
            <a:ext cx="185738" cy="331787"/>
          </a:xfrm>
          <a:prstGeom prst="rect">
            <a:avLst/>
          </a:prstGeom>
          <a:solidFill>
            <a:srgbClr val="315263"/>
          </a:solidFill>
          <a:ln>
            <a:noFill/>
          </a:ln>
          <a:extLst>
            <a:ext uri="{91240B29-F687-4F45-9708-019B960494DF}">
              <a14:hiddenLine xmlns:a14="http://schemas.microsoft.com/office/drawing/2010/main" w="9525">
                <a:solidFill>
                  <a:srgbClr val="3366CC"/>
                </a:solidFill>
                <a:miter lim="800000"/>
                <a:headEnd/>
                <a:tailEnd/>
              </a14:hiddenLine>
            </a:ext>
          </a:extLst>
        </p:spPr>
        <p:txBody>
          <a:bodyPr/>
          <a:lstStyle/>
          <a:p>
            <a:endParaRPr lang="de-DE"/>
          </a:p>
        </p:txBody>
      </p:sp>
      <p:sp>
        <p:nvSpPr>
          <p:cNvPr id="8200" name="Line 6"/>
          <p:cNvSpPr>
            <a:spLocks noChangeShapeType="1"/>
          </p:cNvSpPr>
          <p:nvPr/>
        </p:nvSpPr>
        <p:spPr bwMode="auto">
          <a:xfrm flipV="1">
            <a:off x="2157413" y="1820863"/>
            <a:ext cx="1587"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1" name="Line 7"/>
          <p:cNvSpPr>
            <a:spLocks noChangeShapeType="1"/>
          </p:cNvSpPr>
          <p:nvPr/>
        </p:nvSpPr>
        <p:spPr bwMode="auto">
          <a:xfrm>
            <a:off x="3252788" y="1820863"/>
            <a:ext cx="1587"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2" name="Line 8"/>
          <p:cNvSpPr>
            <a:spLocks noChangeShapeType="1"/>
          </p:cNvSpPr>
          <p:nvPr/>
        </p:nvSpPr>
        <p:spPr bwMode="auto">
          <a:xfrm flipH="1">
            <a:off x="2157413" y="41592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3" name="Line 9"/>
          <p:cNvSpPr>
            <a:spLocks noChangeShapeType="1"/>
          </p:cNvSpPr>
          <p:nvPr/>
        </p:nvSpPr>
        <p:spPr bwMode="auto">
          <a:xfrm>
            <a:off x="2157413" y="18208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4" name="Line 10"/>
          <p:cNvSpPr>
            <a:spLocks noChangeShapeType="1"/>
          </p:cNvSpPr>
          <p:nvPr/>
        </p:nvSpPr>
        <p:spPr bwMode="auto">
          <a:xfrm>
            <a:off x="2157413" y="21542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5" name="Line 11"/>
          <p:cNvSpPr>
            <a:spLocks noChangeShapeType="1"/>
          </p:cNvSpPr>
          <p:nvPr/>
        </p:nvSpPr>
        <p:spPr bwMode="auto">
          <a:xfrm>
            <a:off x="2157413" y="248602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6" name="Line 12"/>
          <p:cNvSpPr>
            <a:spLocks noChangeShapeType="1"/>
          </p:cNvSpPr>
          <p:nvPr/>
        </p:nvSpPr>
        <p:spPr bwMode="auto">
          <a:xfrm>
            <a:off x="2157413" y="28241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7" name="Line 13"/>
          <p:cNvSpPr>
            <a:spLocks noChangeShapeType="1"/>
          </p:cNvSpPr>
          <p:nvPr/>
        </p:nvSpPr>
        <p:spPr bwMode="auto">
          <a:xfrm>
            <a:off x="2157413" y="31559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8" name="Line 14"/>
          <p:cNvSpPr>
            <a:spLocks noChangeShapeType="1"/>
          </p:cNvSpPr>
          <p:nvPr/>
        </p:nvSpPr>
        <p:spPr bwMode="auto">
          <a:xfrm>
            <a:off x="2157413" y="34877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9" name="Line 15"/>
          <p:cNvSpPr>
            <a:spLocks noChangeShapeType="1"/>
          </p:cNvSpPr>
          <p:nvPr/>
        </p:nvSpPr>
        <p:spPr bwMode="auto">
          <a:xfrm>
            <a:off x="2157413" y="382587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10" name="Rectangle 16"/>
          <p:cNvSpPr>
            <a:spLocks noChangeArrowheads="1"/>
          </p:cNvSpPr>
          <p:nvPr/>
        </p:nvSpPr>
        <p:spPr bwMode="auto">
          <a:xfrm>
            <a:off x="2406650" y="18748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0</a:t>
            </a:r>
            <a:endParaRPr lang="en-US" i="1">
              <a:latin typeface="Arial" charset="0"/>
            </a:endParaRPr>
          </a:p>
        </p:txBody>
      </p:sp>
      <p:sp>
        <p:nvSpPr>
          <p:cNvPr id="8211" name="Rectangle 17"/>
          <p:cNvSpPr>
            <a:spLocks noChangeArrowheads="1"/>
          </p:cNvSpPr>
          <p:nvPr/>
        </p:nvSpPr>
        <p:spPr bwMode="auto">
          <a:xfrm>
            <a:off x="2406650" y="219868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1</a:t>
            </a:r>
            <a:endParaRPr lang="en-US" i="1">
              <a:latin typeface="Arial" charset="0"/>
            </a:endParaRPr>
          </a:p>
        </p:txBody>
      </p:sp>
      <p:sp>
        <p:nvSpPr>
          <p:cNvPr id="8212" name="Rectangle 18"/>
          <p:cNvSpPr>
            <a:spLocks noChangeArrowheads="1"/>
          </p:cNvSpPr>
          <p:nvPr/>
        </p:nvSpPr>
        <p:spPr bwMode="auto">
          <a:xfrm>
            <a:off x="2406650" y="25225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2</a:t>
            </a:r>
            <a:endParaRPr lang="en-US" i="1">
              <a:latin typeface="Arial" charset="0"/>
            </a:endParaRPr>
          </a:p>
        </p:txBody>
      </p:sp>
      <p:sp>
        <p:nvSpPr>
          <p:cNvPr id="8217" name="Rectangle 23"/>
          <p:cNvSpPr>
            <a:spLocks noChangeArrowheads="1"/>
          </p:cNvSpPr>
          <p:nvPr/>
        </p:nvSpPr>
        <p:spPr bwMode="auto">
          <a:xfrm>
            <a:off x="2257425" y="3881438"/>
            <a:ext cx="433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a:t>
            </a:r>
            <a:endParaRPr lang="en-US" i="1">
              <a:latin typeface="Arial" charset="0"/>
            </a:endParaRPr>
          </a:p>
        </p:txBody>
      </p:sp>
      <p:sp>
        <p:nvSpPr>
          <p:cNvPr id="8218" name="Rectangle 24"/>
          <p:cNvSpPr>
            <a:spLocks noChangeArrowheads="1"/>
          </p:cNvSpPr>
          <p:nvPr/>
        </p:nvSpPr>
        <p:spPr bwMode="auto">
          <a:xfrm>
            <a:off x="2755900" y="3881438"/>
            <a:ext cx="341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baseline="30000" dirty="0">
              <a:latin typeface="Arial" charset="0"/>
            </a:endParaRPr>
          </a:p>
        </p:txBody>
      </p:sp>
      <p:sp>
        <p:nvSpPr>
          <p:cNvPr id="8221" name="Rectangle 27"/>
          <p:cNvSpPr>
            <a:spLocks noChangeArrowheads="1"/>
          </p:cNvSpPr>
          <p:nvPr/>
        </p:nvSpPr>
        <p:spPr bwMode="auto">
          <a:xfrm>
            <a:off x="3556000" y="2422525"/>
            <a:ext cx="581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Storage</a:t>
            </a:r>
            <a:endParaRPr lang="en-US" i="1">
              <a:latin typeface="Arial" charset="0"/>
            </a:endParaRPr>
          </a:p>
        </p:txBody>
      </p:sp>
      <p:sp>
        <p:nvSpPr>
          <p:cNvPr id="8222" name="Rectangle 28"/>
          <p:cNvSpPr>
            <a:spLocks noChangeArrowheads="1"/>
          </p:cNvSpPr>
          <p:nvPr/>
        </p:nvSpPr>
        <p:spPr bwMode="auto">
          <a:xfrm>
            <a:off x="3556000" y="2632075"/>
            <a:ext cx="27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cell</a:t>
            </a:r>
            <a:endParaRPr lang="en-US" i="1">
              <a:latin typeface="Arial" charset="0"/>
            </a:endParaRPr>
          </a:p>
        </p:txBody>
      </p:sp>
      <p:sp>
        <p:nvSpPr>
          <p:cNvPr id="8223" name="Rectangle 29"/>
          <p:cNvSpPr>
            <a:spLocks noChangeArrowheads="1"/>
          </p:cNvSpPr>
          <p:nvPr/>
        </p:nvSpPr>
        <p:spPr bwMode="auto">
          <a:xfrm>
            <a:off x="2466975" y="1203325"/>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224" name="Rectangle 30"/>
          <p:cNvSpPr>
            <a:spLocks noChangeArrowheads="1"/>
          </p:cNvSpPr>
          <p:nvPr/>
        </p:nvSpPr>
        <p:spPr bwMode="auto">
          <a:xfrm>
            <a:off x="2643188" y="1203325"/>
            <a:ext cx="3222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225" name="Rectangle 31"/>
          <p:cNvSpPr>
            <a:spLocks noChangeArrowheads="1"/>
          </p:cNvSpPr>
          <p:nvPr/>
        </p:nvSpPr>
        <p:spPr bwMode="auto">
          <a:xfrm>
            <a:off x="6688138" y="1203325"/>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226" name="Rectangle 32"/>
          <p:cNvSpPr>
            <a:spLocks noChangeArrowheads="1"/>
          </p:cNvSpPr>
          <p:nvPr/>
        </p:nvSpPr>
        <p:spPr bwMode="auto">
          <a:xfrm>
            <a:off x="6864350" y="1203325"/>
            <a:ext cx="322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227" name="Freeform 33"/>
          <p:cNvSpPr>
            <a:spLocks/>
          </p:cNvSpPr>
          <p:nvPr/>
        </p:nvSpPr>
        <p:spPr bwMode="auto">
          <a:xfrm>
            <a:off x="2338388"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28" name="Line 34"/>
          <p:cNvSpPr>
            <a:spLocks noChangeShapeType="1"/>
          </p:cNvSpPr>
          <p:nvPr/>
        </p:nvSpPr>
        <p:spPr bwMode="auto">
          <a:xfrm>
            <a:off x="2338388"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29" name="Freeform 35"/>
          <p:cNvSpPr>
            <a:spLocks/>
          </p:cNvSpPr>
          <p:nvPr/>
        </p:nvSpPr>
        <p:spPr bwMode="auto">
          <a:xfrm>
            <a:off x="251936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0" name="Line 36"/>
          <p:cNvSpPr>
            <a:spLocks noChangeShapeType="1"/>
          </p:cNvSpPr>
          <p:nvPr/>
        </p:nvSpPr>
        <p:spPr bwMode="auto">
          <a:xfrm>
            <a:off x="251936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1" name="Freeform 37"/>
          <p:cNvSpPr>
            <a:spLocks/>
          </p:cNvSpPr>
          <p:nvPr/>
        </p:nvSpPr>
        <p:spPr bwMode="auto">
          <a:xfrm>
            <a:off x="270510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2" name="Line 38"/>
          <p:cNvSpPr>
            <a:spLocks noChangeShapeType="1"/>
          </p:cNvSpPr>
          <p:nvPr/>
        </p:nvSpPr>
        <p:spPr bwMode="auto">
          <a:xfrm>
            <a:off x="270510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3" name="Freeform 39"/>
          <p:cNvSpPr>
            <a:spLocks/>
          </p:cNvSpPr>
          <p:nvPr/>
        </p:nvSpPr>
        <p:spPr bwMode="auto">
          <a:xfrm>
            <a:off x="2886075"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4" name="Line 40"/>
          <p:cNvSpPr>
            <a:spLocks noChangeShapeType="1"/>
          </p:cNvSpPr>
          <p:nvPr/>
        </p:nvSpPr>
        <p:spPr bwMode="auto">
          <a:xfrm>
            <a:off x="2886075"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5" name="Freeform 41"/>
          <p:cNvSpPr>
            <a:spLocks/>
          </p:cNvSpPr>
          <p:nvPr/>
        </p:nvSpPr>
        <p:spPr bwMode="auto">
          <a:xfrm>
            <a:off x="306705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6" name="Line 42"/>
          <p:cNvSpPr>
            <a:spLocks noChangeShapeType="1"/>
          </p:cNvSpPr>
          <p:nvPr/>
        </p:nvSpPr>
        <p:spPr bwMode="auto">
          <a:xfrm>
            <a:off x="306705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7" name="Line 43"/>
          <p:cNvSpPr>
            <a:spLocks noChangeShapeType="1"/>
          </p:cNvSpPr>
          <p:nvPr/>
        </p:nvSpPr>
        <p:spPr bwMode="auto">
          <a:xfrm flipV="1">
            <a:off x="3182938" y="2660650"/>
            <a:ext cx="268287" cy="26193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8" name="Freeform 44"/>
          <p:cNvSpPr>
            <a:spLocks/>
          </p:cNvSpPr>
          <p:nvPr/>
        </p:nvSpPr>
        <p:spPr bwMode="auto">
          <a:xfrm>
            <a:off x="3124200" y="2876550"/>
            <a:ext cx="106363" cy="1047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0 h 18"/>
              <a:gd name="T14" fmla="*/ 2147483647 w 18"/>
              <a:gd name="T15" fmla="*/ 0 h 18"/>
              <a:gd name="T16" fmla="*/ 2147483647 w 18"/>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1" y="7"/>
                </a:moveTo>
                <a:cubicBezTo>
                  <a:pt x="18" y="8"/>
                  <a:pt x="18" y="8"/>
                  <a:pt x="18" y="8"/>
                </a:cubicBezTo>
                <a:cubicBezTo>
                  <a:pt x="18" y="8"/>
                  <a:pt x="18" y="8"/>
                  <a:pt x="18" y="8"/>
                </a:cubicBezTo>
                <a:cubicBezTo>
                  <a:pt x="8" y="12"/>
                  <a:pt x="8" y="12"/>
                  <a:pt x="8" y="12"/>
                </a:cubicBezTo>
                <a:cubicBezTo>
                  <a:pt x="5" y="14"/>
                  <a:pt x="3" y="16"/>
                  <a:pt x="0" y="18"/>
                </a:cubicBezTo>
                <a:cubicBezTo>
                  <a:pt x="2" y="15"/>
                  <a:pt x="3" y="12"/>
                  <a:pt x="5" y="9"/>
                </a:cubicBezTo>
                <a:cubicBezTo>
                  <a:pt x="9" y="0"/>
                  <a:pt x="9" y="0"/>
                  <a:pt x="9" y="0"/>
                </a:cubicBezTo>
                <a:cubicBezTo>
                  <a:pt x="9" y="0"/>
                  <a:pt x="9" y="0"/>
                  <a:pt x="9" y="0"/>
                </a:cubicBez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9" name="Line 45"/>
          <p:cNvSpPr>
            <a:spLocks noChangeShapeType="1"/>
          </p:cNvSpPr>
          <p:nvPr/>
        </p:nvSpPr>
        <p:spPr bwMode="auto">
          <a:xfrm>
            <a:off x="1773238" y="1984375"/>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0" name="Freeform 46"/>
          <p:cNvSpPr>
            <a:spLocks/>
          </p:cNvSpPr>
          <p:nvPr/>
        </p:nvSpPr>
        <p:spPr bwMode="auto">
          <a:xfrm>
            <a:off x="1987550" y="1938338"/>
            <a:ext cx="169863"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8"/>
                </a:moveTo>
                <a:cubicBezTo>
                  <a:pt x="0" y="0"/>
                  <a:pt x="0" y="0"/>
                  <a:pt x="0" y="0"/>
                </a:cubicBezTo>
                <a:cubicBezTo>
                  <a:pt x="0" y="0"/>
                  <a:pt x="0" y="0"/>
                  <a:pt x="0" y="0"/>
                </a:cubicBezTo>
                <a:cubicBezTo>
                  <a:pt x="14" y="5"/>
                  <a:pt x="14" y="5"/>
                  <a:pt x="14" y="5"/>
                </a:cubicBezTo>
                <a:cubicBezTo>
                  <a:pt x="19" y="6"/>
                  <a:pt x="24" y="7"/>
                  <a:pt x="29" y="8"/>
                </a:cubicBezTo>
                <a:cubicBezTo>
                  <a:pt x="24" y="9"/>
                  <a:pt x="19" y="11"/>
                  <a:pt x="14" y="12"/>
                </a:cubicBezTo>
                <a:cubicBezTo>
                  <a:pt x="0" y="17"/>
                  <a:pt x="0" y="17"/>
                  <a:pt x="0" y="17"/>
                </a:cubicBezTo>
                <a:cubicBezTo>
                  <a:pt x="0" y="17"/>
                  <a:pt x="0" y="17"/>
                  <a:pt x="0" y="17"/>
                </a:cubicBez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1" name="Line 47"/>
          <p:cNvSpPr>
            <a:spLocks noChangeShapeType="1"/>
          </p:cNvSpPr>
          <p:nvPr/>
        </p:nvSpPr>
        <p:spPr bwMode="auto">
          <a:xfrm>
            <a:off x="1773238" y="2322513"/>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2" name="Freeform 48"/>
          <p:cNvSpPr>
            <a:spLocks/>
          </p:cNvSpPr>
          <p:nvPr/>
        </p:nvSpPr>
        <p:spPr bwMode="auto">
          <a:xfrm>
            <a:off x="1987550" y="2270125"/>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5"/>
                  <a:pt x="14" y="5"/>
                  <a:pt x="14" y="5"/>
                </a:cubicBezTo>
                <a:cubicBezTo>
                  <a:pt x="19" y="7"/>
                  <a:pt x="24" y="8"/>
                  <a:pt x="29" y="9"/>
                </a:cubicBezTo>
                <a:cubicBezTo>
                  <a:pt x="24" y="10"/>
                  <a:pt x="19" y="11"/>
                  <a:pt x="14" y="12"/>
                </a:cubicBezTo>
                <a:cubicBezTo>
                  <a:pt x="0" y="18"/>
                  <a:pt x="0" y="18"/>
                  <a:pt x="0" y="18"/>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3" name="Line 49"/>
          <p:cNvSpPr>
            <a:spLocks noChangeShapeType="1"/>
          </p:cNvSpPr>
          <p:nvPr/>
        </p:nvSpPr>
        <p:spPr bwMode="auto">
          <a:xfrm>
            <a:off x="1773238" y="2654300"/>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4" name="Freeform 50"/>
          <p:cNvSpPr>
            <a:spLocks/>
          </p:cNvSpPr>
          <p:nvPr/>
        </p:nvSpPr>
        <p:spPr bwMode="auto">
          <a:xfrm>
            <a:off x="1987550" y="2601913"/>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5" name="Line 51"/>
          <p:cNvSpPr>
            <a:spLocks noChangeShapeType="1"/>
          </p:cNvSpPr>
          <p:nvPr/>
        </p:nvSpPr>
        <p:spPr bwMode="auto">
          <a:xfrm>
            <a:off x="1773238" y="2987675"/>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6" name="Freeform 52"/>
          <p:cNvSpPr>
            <a:spLocks/>
          </p:cNvSpPr>
          <p:nvPr/>
        </p:nvSpPr>
        <p:spPr bwMode="auto">
          <a:xfrm>
            <a:off x="1987550" y="2935288"/>
            <a:ext cx="169863" cy="104775"/>
          </a:xfrm>
          <a:custGeom>
            <a:avLst/>
            <a:gdLst>
              <a:gd name="T0" fmla="*/ 2147483647 w 29"/>
              <a:gd name="T1" fmla="*/ 2147483647 h 18"/>
              <a:gd name="T2" fmla="*/ 0 w 29"/>
              <a:gd name="T3" fmla="*/ 2147483647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3"/>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7" name="Line 53"/>
          <p:cNvSpPr>
            <a:spLocks noChangeShapeType="1"/>
          </p:cNvSpPr>
          <p:nvPr/>
        </p:nvSpPr>
        <p:spPr bwMode="auto">
          <a:xfrm>
            <a:off x="1773238" y="3325813"/>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8" name="Freeform 54"/>
          <p:cNvSpPr>
            <a:spLocks/>
          </p:cNvSpPr>
          <p:nvPr/>
        </p:nvSpPr>
        <p:spPr bwMode="auto">
          <a:xfrm>
            <a:off x="1987550" y="3273425"/>
            <a:ext cx="169863"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9"/>
                </a:moveTo>
                <a:cubicBezTo>
                  <a:pt x="0" y="0"/>
                  <a:pt x="0" y="0"/>
                  <a:pt x="0" y="0"/>
                </a:cubicBezTo>
                <a:cubicBezTo>
                  <a:pt x="0" y="0"/>
                  <a:pt x="0" y="0"/>
                  <a:pt x="0" y="0"/>
                </a:cubicBezTo>
                <a:cubicBezTo>
                  <a:pt x="14" y="5"/>
                  <a:pt x="14" y="5"/>
                  <a:pt x="14" y="5"/>
                </a:cubicBezTo>
                <a:cubicBezTo>
                  <a:pt x="19" y="6"/>
                  <a:pt x="24" y="7"/>
                  <a:pt x="29" y="9"/>
                </a:cubicBezTo>
                <a:cubicBezTo>
                  <a:pt x="24" y="10"/>
                  <a:pt x="19" y="11"/>
                  <a:pt x="14" y="12"/>
                </a:cubicBezTo>
                <a:cubicBezTo>
                  <a:pt x="0" y="17"/>
                  <a:pt x="0" y="17"/>
                  <a:pt x="0" y="17"/>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9" name="Line 55"/>
          <p:cNvSpPr>
            <a:spLocks noChangeShapeType="1"/>
          </p:cNvSpPr>
          <p:nvPr/>
        </p:nvSpPr>
        <p:spPr bwMode="auto">
          <a:xfrm>
            <a:off x="1773238" y="3657600"/>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50" name="Freeform 56"/>
          <p:cNvSpPr>
            <a:spLocks/>
          </p:cNvSpPr>
          <p:nvPr/>
        </p:nvSpPr>
        <p:spPr bwMode="auto">
          <a:xfrm>
            <a:off x="1987550" y="3605213"/>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51" name="Line 57"/>
          <p:cNvSpPr>
            <a:spLocks noChangeShapeType="1"/>
          </p:cNvSpPr>
          <p:nvPr/>
        </p:nvSpPr>
        <p:spPr bwMode="auto">
          <a:xfrm>
            <a:off x="1773238" y="3989388"/>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52" name="Freeform 58"/>
          <p:cNvSpPr>
            <a:spLocks/>
          </p:cNvSpPr>
          <p:nvPr/>
        </p:nvSpPr>
        <p:spPr bwMode="auto">
          <a:xfrm>
            <a:off x="1987550" y="3937000"/>
            <a:ext cx="169863" cy="104775"/>
          </a:xfrm>
          <a:custGeom>
            <a:avLst/>
            <a:gdLst>
              <a:gd name="T0" fmla="*/ 2147483647 w 29"/>
              <a:gd name="T1" fmla="*/ 2147483647 h 18"/>
              <a:gd name="T2" fmla="*/ 0 w 29"/>
              <a:gd name="T3" fmla="*/ 2147483647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53" name="Rectangle 59"/>
          <p:cNvSpPr>
            <a:spLocks noChangeArrowheads="1"/>
          </p:cNvSpPr>
          <p:nvPr/>
        </p:nvSpPr>
        <p:spPr bwMode="auto">
          <a:xfrm>
            <a:off x="1603375" y="171450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4" name="Rectangle 60"/>
          <p:cNvSpPr>
            <a:spLocks noChangeArrowheads="1"/>
          </p:cNvSpPr>
          <p:nvPr/>
        </p:nvSpPr>
        <p:spPr bwMode="auto">
          <a:xfrm>
            <a:off x="1706563" y="18097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255" name="Rectangle 61"/>
          <p:cNvSpPr>
            <a:spLocks noChangeArrowheads="1"/>
          </p:cNvSpPr>
          <p:nvPr/>
        </p:nvSpPr>
        <p:spPr bwMode="auto">
          <a:xfrm>
            <a:off x="1603375" y="205105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6" name="Rectangle 62"/>
          <p:cNvSpPr>
            <a:spLocks noChangeArrowheads="1"/>
          </p:cNvSpPr>
          <p:nvPr/>
        </p:nvSpPr>
        <p:spPr bwMode="auto">
          <a:xfrm>
            <a:off x="1706563" y="21431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1</a:t>
            </a:r>
            <a:endParaRPr lang="en-US" i="1">
              <a:latin typeface="Arial" charset="0"/>
            </a:endParaRPr>
          </a:p>
        </p:txBody>
      </p:sp>
      <p:sp>
        <p:nvSpPr>
          <p:cNvPr id="8257" name="Rectangle 63"/>
          <p:cNvSpPr>
            <a:spLocks noChangeArrowheads="1"/>
          </p:cNvSpPr>
          <p:nvPr/>
        </p:nvSpPr>
        <p:spPr bwMode="auto">
          <a:xfrm>
            <a:off x="1603375" y="238442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8" name="Rectangle 64"/>
          <p:cNvSpPr>
            <a:spLocks noChangeArrowheads="1"/>
          </p:cNvSpPr>
          <p:nvPr/>
        </p:nvSpPr>
        <p:spPr bwMode="auto">
          <a:xfrm>
            <a:off x="1706563" y="247967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2</a:t>
            </a:r>
            <a:endParaRPr lang="en-US" i="1">
              <a:latin typeface="Arial" charset="0"/>
            </a:endParaRPr>
          </a:p>
        </p:txBody>
      </p:sp>
      <p:sp>
        <p:nvSpPr>
          <p:cNvPr id="8263" name="Rectangle 69"/>
          <p:cNvSpPr>
            <a:spLocks noChangeArrowheads="1"/>
          </p:cNvSpPr>
          <p:nvPr/>
        </p:nvSpPr>
        <p:spPr bwMode="auto">
          <a:xfrm>
            <a:off x="4646613" y="2216150"/>
            <a:ext cx="115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A</a:t>
            </a:r>
            <a:endParaRPr lang="en-US" i="1">
              <a:latin typeface="Arial" charset="0"/>
            </a:endParaRPr>
          </a:p>
        </p:txBody>
      </p:sp>
      <p:sp>
        <p:nvSpPr>
          <p:cNvPr id="8264" name="Rectangle 70"/>
          <p:cNvSpPr>
            <a:spLocks noChangeArrowheads="1"/>
          </p:cNvSpPr>
          <p:nvPr/>
        </p:nvSpPr>
        <p:spPr bwMode="auto">
          <a:xfrm>
            <a:off x="4791075" y="2311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265" name="Rectangle 71"/>
          <p:cNvSpPr>
            <a:spLocks noChangeArrowheads="1"/>
          </p:cNvSpPr>
          <p:nvPr/>
        </p:nvSpPr>
        <p:spPr bwMode="auto">
          <a:xfrm>
            <a:off x="4646613" y="2551113"/>
            <a:ext cx="115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A</a:t>
            </a:r>
            <a:endParaRPr lang="en-US" i="1">
              <a:latin typeface="Arial" charset="0"/>
            </a:endParaRPr>
          </a:p>
        </p:txBody>
      </p:sp>
      <p:sp>
        <p:nvSpPr>
          <p:cNvPr id="8266" name="Rectangle 72"/>
          <p:cNvSpPr>
            <a:spLocks noChangeArrowheads="1"/>
          </p:cNvSpPr>
          <p:nvPr/>
        </p:nvSpPr>
        <p:spPr bwMode="auto">
          <a:xfrm>
            <a:off x="4791075" y="26431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1</a:t>
            </a:r>
            <a:endParaRPr lang="en-US" i="1">
              <a:latin typeface="Arial" charset="0"/>
            </a:endParaRPr>
          </a:p>
        </p:txBody>
      </p:sp>
      <p:sp>
        <p:nvSpPr>
          <p:cNvPr id="8267" name="Rectangle 73"/>
          <p:cNvSpPr>
            <a:spLocks noChangeArrowheads="1"/>
          </p:cNvSpPr>
          <p:nvPr/>
        </p:nvSpPr>
        <p:spPr bwMode="auto">
          <a:xfrm>
            <a:off x="4646613" y="3243263"/>
            <a:ext cx="3540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A </a:t>
            </a:r>
            <a:r>
              <a:rPr lang="en-US" sz="1500" i="1" baseline="-25000" dirty="0">
                <a:solidFill>
                  <a:srgbClr val="000000"/>
                </a:solidFill>
                <a:latin typeface="Times Ten Roman" pitchFamily="18" charset="0"/>
              </a:rPr>
              <a:t>N</a:t>
            </a:r>
            <a:r>
              <a:rPr lang="en-US" sz="1500" i="1" baseline="-25000" dirty="0" smtClean="0">
                <a:solidFill>
                  <a:srgbClr val="000000"/>
                </a:solidFill>
                <a:latin typeface="Times Ten Roman" pitchFamily="18" charset="0"/>
              </a:rPr>
              <a:t>-1</a:t>
            </a:r>
            <a:endParaRPr lang="en-US" i="1" baseline="-25000" dirty="0">
              <a:latin typeface="Arial" charset="0"/>
            </a:endParaRPr>
          </a:p>
        </p:txBody>
      </p:sp>
      <p:sp>
        <p:nvSpPr>
          <p:cNvPr id="8271" name="Rectangle 77"/>
          <p:cNvSpPr>
            <a:spLocks noChangeArrowheads="1"/>
          </p:cNvSpPr>
          <p:nvPr/>
        </p:nvSpPr>
        <p:spPr bwMode="auto">
          <a:xfrm>
            <a:off x="4481513" y="4159250"/>
            <a:ext cx="2580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K=</a:t>
            </a:r>
            <a:endParaRPr lang="en-US" i="1" dirty="0">
              <a:latin typeface="Arial" charset="0"/>
            </a:endParaRPr>
          </a:p>
        </p:txBody>
      </p:sp>
      <p:sp>
        <p:nvSpPr>
          <p:cNvPr id="8273" name="Rectangle 79"/>
          <p:cNvSpPr>
            <a:spLocks noChangeArrowheads="1"/>
          </p:cNvSpPr>
          <p:nvPr/>
        </p:nvSpPr>
        <p:spPr bwMode="auto">
          <a:xfrm>
            <a:off x="4875213" y="4159250"/>
            <a:ext cx="24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log</a:t>
            </a:r>
            <a:endParaRPr lang="en-US" i="1">
              <a:latin typeface="Arial" charset="0"/>
            </a:endParaRPr>
          </a:p>
        </p:txBody>
      </p:sp>
      <p:sp>
        <p:nvSpPr>
          <p:cNvPr id="8274" name="Rectangle 80"/>
          <p:cNvSpPr>
            <a:spLocks noChangeArrowheads="1"/>
          </p:cNvSpPr>
          <p:nvPr/>
        </p:nvSpPr>
        <p:spPr bwMode="auto">
          <a:xfrm>
            <a:off x="5122863" y="42545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2</a:t>
            </a:r>
            <a:endParaRPr lang="en-US" i="1">
              <a:latin typeface="Arial" charset="0"/>
            </a:endParaRPr>
          </a:p>
        </p:txBody>
      </p:sp>
      <p:sp>
        <p:nvSpPr>
          <p:cNvPr id="8275" name="Rectangle 81"/>
          <p:cNvSpPr>
            <a:spLocks noChangeArrowheads="1"/>
          </p:cNvSpPr>
          <p:nvPr/>
        </p:nvSpPr>
        <p:spPr bwMode="auto">
          <a:xfrm>
            <a:off x="5192713" y="4159250"/>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N</a:t>
            </a:r>
            <a:endParaRPr lang="en-US" i="1">
              <a:latin typeface="Arial" charset="0"/>
            </a:endParaRPr>
          </a:p>
        </p:txBody>
      </p:sp>
      <p:sp>
        <p:nvSpPr>
          <p:cNvPr id="8280" name="Rectangle 86"/>
          <p:cNvSpPr>
            <a:spLocks noChangeArrowheads="1"/>
          </p:cNvSpPr>
          <p:nvPr/>
        </p:nvSpPr>
        <p:spPr bwMode="auto">
          <a:xfrm>
            <a:off x="7286625" y="2824163"/>
            <a:ext cx="180975" cy="331787"/>
          </a:xfrm>
          <a:prstGeom prst="rect">
            <a:avLst/>
          </a:prstGeom>
          <a:solidFill>
            <a:srgbClr val="315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81" name="Line 87"/>
          <p:cNvSpPr>
            <a:spLocks noChangeShapeType="1"/>
          </p:cNvSpPr>
          <p:nvPr/>
        </p:nvSpPr>
        <p:spPr bwMode="auto">
          <a:xfrm flipV="1">
            <a:off x="6372225" y="1820863"/>
            <a:ext cx="1588"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2" name="Line 88"/>
          <p:cNvSpPr>
            <a:spLocks noChangeShapeType="1"/>
          </p:cNvSpPr>
          <p:nvPr/>
        </p:nvSpPr>
        <p:spPr bwMode="auto">
          <a:xfrm>
            <a:off x="7467600" y="1820863"/>
            <a:ext cx="1588"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3" name="Line 89"/>
          <p:cNvSpPr>
            <a:spLocks noChangeShapeType="1"/>
          </p:cNvSpPr>
          <p:nvPr/>
        </p:nvSpPr>
        <p:spPr bwMode="auto">
          <a:xfrm flipH="1">
            <a:off x="6372225" y="41592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4" name="Line 90"/>
          <p:cNvSpPr>
            <a:spLocks noChangeShapeType="1"/>
          </p:cNvSpPr>
          <p:nvPr/>
        </p:nvSpPr>
        <p:spPr bwMode="auto">
          <a:xfrm>
            <a:off x="6372225" y="18208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5" name="Line 91"/>
          <p:cNvSpPr>
            <a:spLocks noChangeShapeType="1"/>
          </p:cNvSpPr>
          <p:nvPr/>
        </p:nvSpPr>
        <p:spPr bwMode="auto">
          <a:xfrm>
            <a:off x="6372225" y="21542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6" name="Line 92"/>
          <p:cNvSpPr>
            <a:spLocks noChangeShapeType="1"/>
          </p:cNvSpPr>
          <p:nvPr/>
        </p:nvSpPr>
        <p:spPr bwMode="auto">
          <a:xfrm>
            <a:off x="6372225" y="248602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7" name="Line 93"/>
          <p:cNvSpPr>
            <a:spLocks noChangeShapeType="1"/>
          </p:cNvSpPr>
          <p:nvPr/>
        </p:nvSpPr>
        <p:spPr bwMode="auto">
          <a:xfrm>
            <a:off x="6372225" y="28241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8" name="Line 94"/>
          <p:cNvSpPr>
            <a:spLocks noChangeShapeType="1"/>
          </p:cNvSpPr>
          <p:nvPr/>
        </p:nvSpPr>
        <p:spPr bwMode="auto">
          <a:xfrm>
            <a:off x="6372225" y="31559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9" name="Line 95"/>
          <p:cNvSpPr>
            <a:spLocks noChangeShapeType="1"/>
          </p:cNvSpPr>
          <p:nvPr/>
        </p:nvSpPr>
        <p:spPr bwMode="auto">
          <a:xfrm>
            <a:off x="6372225" y="34877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90" name="Line 96"/>
          <p:cNvSpPr>
            <a:spLocks noChangeShapeType="1"/>
          </p:cNvSpPr>
          <p:nvPr/>
        </p:nvSpPr>
        <p:spPr bwMode="auto">
          <a:xfrm>
            <a:off x="6372225" y="382587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91" name="Rectangle 97"/>
          <p:cNvSpPr>
            <a:spLocks noChangeArrowheads="1"/>
          </p:cNvSpPr>
          <p:nvPr/>
        </p:nvSpPr>
        <p:spPr bwMode="auto">
          <a:xfrm>
            <a:off x="6626225" y="18748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0</a:t>
            </a:r>
            <a:endParaRPr lang="en-US" i="1">
              <a:latin typeface="Arial" charset="0"/>
            </a:endParaRPr>
          </a:p>
        </p:txBody>
      </p:sp>
      <p:sp>
        <p:nvSpPr>
          <p:cNvPr id="8292" name="Rectangle 98"/>
          <p:cNvSpPr>
            <a:spLocks noChangeArrowheads="1"/>
          </p:cNvSpPr>
          <p:nvPr/>
        </p:nvSpPr>
        <p:spPr bwMode="auto">
          <a:xfrm>
            <a:off x="6626225" y="219868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1</a:t>
            </a:r>
            <a:endParaRPr lang="en-US" i="1">
              <a:latin typeface="Arial" charset="0"/>
            </a:endParaRPr>
          </a:p>
        </p:txBody>
      </p:sp>
      <p:sp>
        <p:nvSpPr>
          <p:cNvPr id="8293" name="Rectangle 99"/>
          <p:cNvSpPr>
            <a:spLocks noChangeArrowheads="1"/>
          </p:cNvSpPr>
          <p:nvPr/>
        </p:nvSpPr>
        <p:spPr bwMode="auto">
          <a:xfrm>
            <a:off x="6626225" y="25225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2</a:t>
            </a:r>
            <a:endParaRPr lang="en-US" i="1">
              <a:latin typeface="Arial" charset="0"/>
            </a:endParaRPr>
          </a:p>
        </p:txBody>
      </p:sp>
      <p:sp>
        <p:nvSpPr>
          <p:cNvPr id="8298" name="Rectangle 104"/>
          <p:cNvSpPr>
            <a:spLocks noChangeArrowheads="1"/>
          </p:cNvSpPr>
          <p:nvPr/>
        </p:nvSpPr>
        <p:spPr bwMode="auto">
          <a:xfrm>
            <a:off x="6475413" y="3881438"/>
            <a:ext cx="433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a:t>
            </a:r>
            <a:endParaRPr lang="en-US" i="1">
              <a:latin typeface="Arial" charset="0"/>
            </a:endParaRPr>
          </a:p>
        </p:txBody>
      </p:sp>
      <p:sp>
        <p:nvSpPr>
          <p:cNvPr id="8299" name="Rectangle 105"/>
          <p:cNvSpPr>
            <a:spLocks noChangeArrowheads="1"/>
          </p:cNvSpPr>
          <p:nvPr/>
        </p:nvSpPr>
        <p:spPr bwMode="auto">
          <a:xfrm>
            <a:off x="6973888" y="3881438"/>
            <a:ext cx="341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dirty="0">
              <a:latin typeface="Arial" charset="0"/>
            </a:endParaRPr>
          </a:p>
        </p:txBody>
      </p:sp>
      <p:sp>
        <p:nvSpPr>
          <p:cNvPr id="8302" name="Rectangle 108"/>
          <p:cNvSpPr>
            <a:spLocks noChangeArrowheads="1"/>
          </p:cNvSpPr>
          <p:nvPr/>
        </p:nvSpPr>
        <p:spPr bwMode="auto">
          <a:xfrm>
            <a:off x="7773988" y="2422525"/>
            <a:ext cx="581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Storage</a:t>
            </a:r>
            <a:endParaRPr lang="en-US" i="1">
              <a:latin typeface="Arial" charset="0"/>
            </a:endParaRPr>
          </a:p>
        </p:txBody>
      </p:sp>
      <p:sp>
        <p:nvSpPr>
          <p:cNvPr id="8303" name="Rectangle 109"/>
          <p:cNvSpPr>
            <a:spLocks noChangeArrowheads="1"/>
          </p:cNvSpPr>
          <p:nvPr/>
        </p:nvSpPr>
        <p:spPr bwMode="auto">
          <a:xfrm>
            <a:off x="7773988" y="2632075"/>
            <a:ext cx="27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dirty="0">
                <a:solidFill>
                  <a:srgbClr val="000000"/>
                </a:solidFill>
                <a:latin typeface="Times Ten Roman" pitchFamily="18" charset="0"/>
              </a:rPr>
              <a:t>cell</a:t>
            </a:r>
            <a:endParaRPr lang="en-US" i="1" dirty="0">
              <a:latin typeface="Arial" charset="0"/>
            </a:endParaRPr>
          </a:p>
        </p:txBody>
      </p:sp>
      <p:sp>
        <p:nvSpPr>
          <p:cNvPr id="8304" name="Freeform 110"/>
          <p:cNvSpPr>
            <a:spLocks/>
          </p:cNvSpPr>
          <p:nvPr/>
        </p:nvSpPr>
        <p:spPr bwMode="auto">
          <a:xfrm>
            <a:off x="655796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5" name="Line 111"/>
          <p:cNvSpPr>
            <a:spLocks noChangeShapeType="1"/>
          </p:cNvSpPr>
          <p:nvPr/>
        </p:nvSpPr>
        <p:spPr bwMode="auto">
          <a:xfrm>
            <a:off x="655796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06" name="Freeform 112"/>
          <p:cNvSpPr>
            <a:spLocks/>
          </p:cNvSpPr>
          <p:nvPr/>
        </p:nvSpPr>
        <p:spPr bwMode="auto">
          <a:xfrm>
            <a:off x="6738938"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7" name="Line 113"/>
          <p:cNvSpPr>
            <a:spLocks noChangeShapeType="1"/>
          </p:cNvSpPr>
          <p:nvPr/>
        </p:nvSpPr>
        <p:spPr bwMode="auto">
          <a:xfrm>
            <a:off x="6738938"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08" name="Freeform 114"/>
          <p:cNvSpPr>
            <a:spLocks/>
          </p:cNvSpPr>
          <p:nvPr/>
        </p:nvSpPr>
        <p:spPr bwMode="auto">
          <a:xfrm>
            <a:off x="691991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9" name="Line 115"/>
          <p:cNvSpPr>
            <a:spLocks noChangeShapeType="1"/>
          </p:cNvSpPr>
          <p:nvPr/>
        </p:nvSpPr>
        <p:spPr bwMode="auto">
          <a:xfrm>
            <a:off x="691991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0" name="Freeform 116"/>
          <p:cNvSpPr>
            <a:spLocks/>
          </p:cNvSpPr>
          <p:nvPr/>
        </p:nvSpPr>
        <p:spPr bwMode="auto">
          <a:xfrm>
            <a:off x="710565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1" name="Line 117"/>
          <p:cNvSpPr>
            <a:spLocks noChangeShapeType="1"/>
          </p:cNvSpPr>
          <p:nvPr/>
        </p:nvSpPr>
        <p:spPr bwMode="auto">
          <a:xfrm>
            <a:off x="710565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2" name="Freeform 118"/>
          <p:cNvSpPr>
            <a:spLocks/>
          </p:cNvSpPr>
          <p:nvPr/>
        </p:nvSpPr>
        <p:spPr bwMode="auto">
          <a:xfrm>
            <a:off x="7286625"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3" name="Line 119"/>
          <p:cNvSpPr>
            <a:spLocks noChangeShapeType="1"/>
          </p:cNvSpPr>
          <p:nvPr/>
        </p:nvSpPr>
        <p:spPr bwMode="auto">
          <a:xfrm>
            <a:off x="7286625"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4" name="Line 120"/>
          <p:cNvSpPr>
            <a:spLocks noChangeShapeType="1"/>
          </p:cNvSpPr>
          <p:nvPr/>
        </p:nvSpPr>
        <p:spPr bwMode="auto">
          <a:xfrm flipV="1">
            <a:off x="7397750" y="2660650"/>
            <a:ext cx="268288" cy="26193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5" name="Freeform 121"/>
          <p:cNvSpPr>
            <a:spLocks/>
          </p:cNvSpPr>
          <p:nvPr/>
        </p:nvSpPr>
        <p:spPr bwMode="auto">
          <a:xfrm>
            <a:off x="7339013" y="2876550"/>
            <a:ext cx="104775" cy="1047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0 h 18"/>
              <a:gd name="T14" fmla="*/ 2147483647 w 18"/>
              <a:gd name="T15" fmla="*/ 0 h 18"/>
              <a:gd name="T16" fmla="*/ 2147483647 w 18"/>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2" y="7"/>
                </a:moveTo>
                <a:cubicBezTo>
                  <a:pt x="18" y="8"/>
                  <a:pt x="18" y="8"/>
                  <a:pt x="18" y="8"/>
                </a:cubicBezTo>
                <a:cubicBezTo>
                  <a:pt x="18" y="8"/>
                  <a:pt x="18" y="8"/>
                  <a:pt x="18" y="8"/>
                </a:cubicBezTo>
                <a:cubicBezTo>
                  <a:pt x="9" y="12"/>
                  <a:pt x="9" y="12"/>
                  <a:pt x="9" y="12"/>
                </a:cubicBezTo>
                <a:cubicBezTo>
                  <a:pt x="6" y="14"/>
                  <a:pt x="3" y="16"/>
                  <a:pt x="0" y="18"/>
                </a:cubicBezTo>
                <a:cubicBezTo>
                  <a:pt x="2" y="15"/>
                  <a:pt x="4" y="12"/>
                  <a:pt x="6" y="9"/>
                </a:cubicBezTo>
                <a:cubicBezTo>
                  <a:pt x="10" y="0"/>
                  <a:pt x="10" y="0"/>
                  <a:pt x="10" y="0"/>
                </a:cubicBezTo>
                <a:cubicBezTo>
                  <a:pt x="10" y="0"/>
                  <a:pt x="10" y="0"/>
                  <a:pt x="10" y="0"/>
                </a:cubicBez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6" name="Line 122"/>
          <p:cNvSpPr>
            <a:spLocks noChangeShapeType="1"/>
          </p:cNvSpPr>
          <p:nvPr/>
        </p:nvSpPr>
        <p:spPr bwMode="auto">
          <a:xfrm>
            <a:off x="5999163" y="1984375"/>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7" name="Freeform 123"/>
          <p:cNvSpPr>
            <a:spLocks/>
          </p:cNvSpPr>
          <p:nvPr/>
        </p:nvSpPr>
        <p:spPr bwMode="auto">
          <a:xfrm>
            <a:off x="6202363" y="1938338"/>
            <a:ext cx="169862" cy="98425"/>
          </a:xfrm>
          <a:custGeom>
            <a:avLst/>
            <a:gdLst>
              <a:gd name="T0" fmla="*/ 2147483647 w 29"/>
              <a:gd name="T1" fmla="*/ 2147483647 h 17"/>
              <a:gd name="T2" fmla="*/ 0 w 29"/>
              <a:gd name="T3" fmla="*/ 0 h 17"/>
              <a:gd name="T4" fmla="*/ 2147483647 w 29"/>
              <a:gd name="T5" fmla="*/ 0 h 17"/>
              <a:gd name="T6" fmla="*/ 2147483647 w 29"/>
              <a:gd name="T7" fmla="*/ 2147483647 h 17"/>
              <a:gd name="T8" fmla="*/ 2147483647 w 29"/>
              <a:gd name="T9" fmla="*/ 2147483647 h 17"/>
              <a:gd name="T10" fmla="*/ 2147483647 w 29"/>
              <a:gd name="T11" fmla="*/ 2147483647 h 17"/>
              <a:gd name="T12" fmla="*/ 2147483647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6" y="8"/>
                </a:moveTo>
                <a:cubicBezTo>
                  <a:pt x="0" y="0"/>
                  <a:pt x="0" y="0"/>
                  <a:pt x="0" y="0"/>
                </a:cubicBezTo>
                <a:cubicBezTo>
                  <a:pt x="1" y="0"/>
                  <a:pt x="1" y="0"/>
                  <a:pt x="1" y="0"/>
                </a:cubicBezTo>
                <a:cubicBezTo>
                  <a:pt x="15" y="5"/>
                  <a:pt x="15" y="5"/>
                  <a:pt x="15" y="5"/>
                </a:cubicBezTo>
                <a:cubicBezTo>
                  <a:pt x="20" y="6"/>
                  <a:pt x="25" y="7"/>
                  <a:pt x="29" y="8"/>
                </a:cubicBezTo>
                <a:cubicBezTo>
                  <a:pt x="25" y="9"/>
                  <a:pt x="20" y="11"/>
                  <a:pt x="15" y="12"/>
                </a:cubicBezTo>
                <a:cubicBezTo>
                  <a:pt x="1" y="17"/>
                  <a:pt x="1" y="17"/>
                  <a:pt x="1" y="17"/>
                </a:cubicBezTo>
                <a:cubicBezTo>
                  <a:pt x="0" y="17"/>
                  <a:pt x="0" y="17"/>
                  <a:pt x="0" y="17"/>
                </a:cubicBez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8" name="Line 124"/>
          <p:cNvSpPr>
            <a:spLocks noChangeShapeType="1"/>
          </p:cNvSpPr>
          <p:nvPr/>
        </p:nvSpPr>
        <p:spPr bwMode="auto">
          <a:xfrm>
            <a:off x="5999163" y="2322513"/>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9" name="Freeform 125"/>
          <p:cNvSpPr>
            <a:spLocks/>
          </p:cNvSpPr>
          <p:nvPr/>
        </p:nvSpPr>
        <p:spPr bwMode="auto">
          <a:xfrm>
            <a:off x="6202363" y="2270125"/>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5"/>
                  <a:pt x="15" y="5"/>
                  <a:pt x="15" y="5"/>
                </a:cubicBezTo>
                <a:cubicBezTo>
                  <a:pt x="20" y="7"/>
                  <a:pt x="25" y="8"/>
                  <a:pt x="29" y="9"/>
                </a:cubicBezTo>
                <a:cubicBezTo>
                  <a:pt x="25" y="10"/>
                  <a:pt x="20" y="11"/>
                  <a:pt x="15" y="12"/>
                </a:cubicBezTo>
                <a:cubicBezTo>
                  <a:pt x="1" y="18"/>
                  <a:pt x="1" y="18"/>
                  <a:pt x="1" y="18"/>
                </a:cubicBezTo>
                <a:cubicBezTo>
                  <a:pt x="0" y="17"/>
                  <a:pt x="0" y="17"/>
                  <a:pt x="0" y="17"/>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0" name="Line 126"/>
          <p:cNvSpPr>
            <a:spLocks noChangeShapeType="1"/>
          </p:cNvSpPr>
          <p:nvPr/>
        </p:nvSpPr>
        <p:spPr bwMode="auto">
          <a:xfrm>
            <a:off x="5999163" y="2654300"/>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1" name="Freeform 127"/>
          <p:cNvSpPr>
            <a:spLocks/>
          </p:cNvSpPr>
          <p:nvPr/>
        </p:nvSpPr>
        <p:spPr bwMode="auto">
          <a:xfrm>
            <a:off x="6202363" y="2601913"/>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2" name="Line 128"/>
          <p:cNvSpPr>
            <a:spLocks noChangeShapeType="1"/>
          </p:cNvSpPr>
          <p:nvPr/>
        </p:nvSpPr>
        <p:spPr bwMode="auto">
          <a:xfrm>
            <a:off x="4873625" y="2514600"/>
            <a:ext cx="25717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3" name="Freeform 129"/>
          <p:cNvSpPr>
            <a:spLocks/>
          </p:cNvSpPr>
          <p:nvPr/>
        </p:nvSpPr>
        <p:spPr bwMode="auto">
          <a:xfrm>
            <a:off x="5089525" y="2462213"/>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5"/>
                  <a:pt x="14" y="5"/>
                  <a:pt x="14" y="5"/>
                </a:cubicBezTo>
                <a:cubicBezTo>
                  <a:pt x="19" y="7"/>
                  <a:pt x="24" y="8"/>
                  <a:pt x="29" y="9"/>
                </a:cubicBezTo>
                <a:cubicBezTo>
                  <a:pt x="24" y="10"/>
                  <a:pt x="19" y="11"/>
                  <a:pt x="14" y="12"/>
                </a:cubicBezTo>
                <a:cubicBezTo>
                  <a:pt x="0" y="18"/>
                  <a:pt x="0" y="18"/>
                  <a:pt x="0" y="18"/>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4" name="Line 130"/>
          <p:cNvSpPr>
            <a:spLocks noChangeShapeType="1"/>
          </p:cNvSpPr>
          <p:nvPr/>
        </p:nvSpPr>
        <p:spPr bwMode="auto">
          <a:xfrm>
            <a:off x="4873625" y="2852738"/>
            <a:ext cx="25717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5" name="Freeform 131"/>
          <p:cNvSpPr>
            <a:spLocks/>
          </p:cNvSpPr>
          <p:nvPr/>
        </p:nvSpPr>
        <p:spPr bwMode="auto">
          <a:xfrm>
            <a:off x="5089525" y="2800350"/>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6" name="Line 132"/>
          <p:cNvSpPr>
            <a:spLocks noChangeShapeType="1"/>
          </p:cNvSpPr>
          <p:nvPr/>
        </p:nvSpPr>
        <p:spPr bwMode="auto">
          <a:xfrm>
            <a:off x="4873625" y="3197225"/>
            <a:ext cx="25717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7" name="Freeform 133"/>
          <p:cNvSpPr>
            <a:spLocks/>
          </p:cNvSpPr>
          <p:nvPr/>
        </p:nvSpPr>
        <p:spPr bwMode="auto">
          <a:xfrm>
            <a:off x="5089525" y="3144838"/>
            <a:ext cx="168275"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9"/>
                </a:moveTo>
                <a:cubicBezTo>
                  <a:pt x="0" y="0"/>
                  <a:pt x="0" y="0"/>
                  <a:pt x="0" y="0"/>
                </a:cubicBezTo>
                <a:cubicBezTo>
                  <a:pt x="0" y="0"/>
                  <a:pt x="0" y="0"/>
                  <a:pt x="0" y="0"/>
                </a:cubicBezTo>
                <a:cubicBezTo>
                  <a:pt x="14" y="5"/>
                  <a:pt x="14" y="5"/>
                  <a:pt x="14" y="5"/>
                </a:cubicBezTo>
                <a:cubicBezTo>
                  <a:pt x="19" y="6"/>
                  <a:pt x="24" y="7"/>
                  <a:pt x="29" y="9"/>
                </a:cubicBezTo>
                <a:cubicBezTo>
                  <a:pt x="24" y="10"/>
                  <a:pt x="19" y="11"/>
                  <a:pt x="14" y="12"/>
                </a:cubicBezTo>
                <a:cubicBezTo>
                  <a:pt x="0" y="17"/>
                  <a:pt x="0" y="17"/>
                  <a:pt x="0" y="17"/>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8" name="Line 134"/>
          <p:cNvSpPr>
            <a:spLocks noChangeShapeType="1"/>
          </p:cNvSpPr>
          <p:nvPr/>
        </p:nvSpPr>
        <p:spPr bwMode="auto">
          <a:xfrm>
            <a:off x="4873625" y="3535363"/>
            <a:ext cx="25717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9" name="Freeform 135"/>
          <p:cNvSpPr>
            <a:spLocks/>
          </p:cNvSpPr>
          <p:nvPr/>
        </p:nvSpPr>
        <p:spPr bwMode="auto">
          <a:xfrm>
            <a:off x="5089525" y="3482975"/>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0" name="Line 136"/>
          <p:cNvSpPr>
            <a:spLocks noChangeShapeType="1"/>
          </p:cNvSpPr>
          <p:nvPr/>
        </p:nvSpPr>
        <p:spPr bwMode="auto">
          <a:xfrm>
            <a:off x="5999163" y="2987675"/>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1" name="Freeform 137"/>
          <p:cNvSpPr>
            <a:spLocks/>
          </p:cNvSpPr>
          <p:nvPr/>
        </p:nvSpPr>
        <p:spPr bwMode="auto">
          <a:xfrm>
            <a:off x="6202363" y="2935288"/>
            <a:ext cx="169862" cy="104775"/>
          </a:xfrm>
          <a:custGeom>
            <a:avLst/>
            <a:gdLst>
              <a:gd name="T0" fmla="*/ 2147483647 w 29"/>
              <a:gd name="T1" fmla="*/ 2147483647 h 18"/>
              <a:gd name="T2" fmla="*/ 0 w 29"/>
              <a:gd name="T3" fmla="*/ 2147483647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1"/>
                  <a:pt x="0" y="1"/>
                  <a:pt x="0" y="1"/>
                </a:cubicBezTo>
                <a:cubicBezTo>
                  <a:pt x="1" y="0"/>
                  <a:pt x="1" y="0"/>
                  <a:pt x="1" y="0"/>
                </a:cubicBezTo>
                <a:cubicBezTo>
                  <a:pt x="15" y="6"/>
                  <a:pt x="15" y="6"/>
                  <a:pt x="15" y="6"/>
                </a:cubicBezTo>
                <a:cubicBezTo>
                  <a:pt x="20" y="7"/>
                  <a:pt x="25" y="8"/>
                  <a:pt x="29" y="9"/>
                </a:cubicBezTo>
                <a:cubicBezTo>
                  <a:pt x="25" y="10"/>
                  <a:pt x="20" y="11"/>
                  <a:pt x="15" y="13"/>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2" name="Line 138"/>
          <p:cNvSpPr>
            <a:spLocks noChangeShapeType="1"/>
          </p:cNvSpPr>
          <p:nvPr/>
        </p:nvSpPr>
        <p:spPr bwMode="auto">
          <a:xfrm>
            <a:off x="5999163" y="3325813"/>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3" name="Freeform 139"/>
          <p:cNvSpPr>
            <a:spLocks/>
          </p:cNvSpPr>
          <p:nvPr/>
        </p:nvSpPr>
        <p:spPr bwMode="auto">
          <a:xfrm>
            <a:off x="6202363" y="3273425"/>
            <a:ext cx="169862" cy="98425"/>
          </a:xfrm>
          <a:custGeom>
            <a:avLst/>
            <a:gdLst>
              <a:gd name="T0" fmla="*/ 2147483647 w 29"/>
              <a:gd name="T1" fmla="*/ 2147483647 h 17"/>
              <a:gd name="T2" fmla="*/ 0 w 29"/>
              <a:gd name="T3" fmla="*/ 0 h 17"/>
              <a:gd name="T4" fmla="*/ 2147483647 w 29"/>
              <a:gd name="T5" fmla="*/ 0 h 17"/>
              <a:gd name="T6" fmla="*/ 2147483647 w 29"/>
              <a:gd name="T7" fmla="*/ 2147483647 h 17"/>
              <a:gd name="T8" fmla="*/ 2147483647 w 29"/>
              <a:gd name="T9" fmla="*/ 2147483647 h 17"/>
              <a:gd name="T10" fmla="*/ 2147483647 w 29"/>
              <a:gd name="T11" fmla="*/ 2147483647 h 17"/>
              <a:gd name="T12" fmla="*/ 2147483647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6" y="9"/>
                </a:moveTo>
                <a:cubicBezTo>
                  <a:pt x="0" y="0"/>
                  <a:pt x="0" y="0"/>
                  <a:pt x="0" y="0"/>
                </a:cubicBezTo>
                <a:cubicBezTo>
                  <a:pt x="1" y="0"/>
                  <a:pt x="1" y="0"/>
                  <a:pt x="1" y="0"/>
                </a:cubicBezTo>
                <a:cubicBezTo>
                  <a:pt x="15" y="5"/>
                  <a:pt x="15" y="5"/>
                  <a:pt x="15" y="5"/>
                </a:cubicBezTo>
                <a:cubicBezTo>
                  <a:pt x="20" y="6"/>
                  <a:pt x="25" y="7"/>
                  <a:pt x="29" y="9"/>
                </a:cubicBezTo>
                <a:cubicBezTo>
                  <a:pt x="25" y="10"/>
                  <a:pt x="20" y="11"/>
                  <a:pt x="15" y="12"/>
                </a:cubicBezTo>
                <a:cubicBezTo>
                  <a:pt x="1" y="17"/>
                  <a:pt x="1" y="17"/>
                  <a:pt x="1" y="17"/>
                </a:cubicBezTo>
                <a:cubicBezTo>
                  <a:pt x="0" y="17"/>
                  <a:pt x="0" y="17"/>
                  <a:pt x="0" y="17"/>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4" name="Line 140"/>
          <p:cNvSpPr>
            <a:spLocks noChangeShapeType="1"/>
          </p:cNvSpPr>
          <p:nvPr/>
        </p:nvSpPr>
        <p:spPr bwMode="auto">
          <a:xfrm>
            <a:off x="5999163" y="3657600"/>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5" name="Freeform 141"/>
          <p:cNvSpPr>
            <a:spLocks/>
          </p:cNvSpPr>
          <p:nvPr/>
        </p:nvSpPr>
        <p:spPr bwMode="auto">
          <a:xfrm>
            <a:off x="6202363" y="3605213"/>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6" name="Line 142"/>
          <p:cNvSpPr>
            <a:spLocks noChangeShapeType="1"/>
          </p:cNvSpPr>
          <p:nvPr/>
        </p:nvSpPr>
        <p:spPr bwMode="auto">
          <a:xfrm>
            <a:off x="5999163" y="3989388"/>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7" name="Freeform 143"/>
          <p:cNvSpPr>
            <a:spLocks/>
          </p:cNvSpPr>
          <p:nvPr/>
        </p:nvSpPr>
        <p:spPr bwMode="auto">
          <a:xfrm>
            <a:off x="6202363" y="3937000"/>
            <a:ext cx="169862" cy="104775"/>
          </a:xfrm>
          <a:custGeom>
            <a:avLst/>
            <a:gdLst>
              <a:gd name="T0" fmla="*/ 2147483647 w 29"/>
              <a:gd name="T1" fmla="*/ 2147483647 h 18"/>
              <a:gd name="T2" fmla="*/ 0 w 29"/>
              <a:gd name="T3" fmla="*/ 2147483647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1"/>
                  <a:pt x="0" y="1"/>
                  <a:pt x="0" y="1"/>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8" name="Rectangle 144"/>
          <p:cNvSpPr>
            <a:spLocks noChangeArrowheads="1"/>
          </p:cNvSpPr>
          <p:nvPr/>
        </p:nvSpPr>
        <p:spPr bwMode="auto">
          <a:xfrm>
            <a:off x="6083300" y="167957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339" name="Rectangle 145"/>
          <p:cNvSpPr>
            <a:spLocks noChangeArrowheads="1"/>
          </p:cNvSpPr>
          <p:nvPr/>
        </p:nvSpPr>
        <p:spPr bwMode="auto">
          <a:xfrm>
            <a:off x="6186488" y="17748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340" name="Rectangle 146"/>
          <p:cNvSpPr>
            <a:spLocks noChangeArrowheads="1"/>
          </p:cNvSpPr>
          <p:nvPr/>
        </p:nvSpPr>
        <p:spPr bwMode="auto">
          <a:xfrm>
            <a:off x="2154238" y="4770438"/>
            <a:ext cx="993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Input-Output</a:t>
            </a:r>
            <a:endParaRPr lang="en-US" i="1">
              <a:latin typeface="Arial" charset="0"/>
            </a:endParaRPr>
          </a:p>
        </p:txBody>
      </p:sp>
      <p:sp>
        <p:nvSpPr>
          <p:cNvPr id="8341" name="Rectangle 147"/>
          <p:cNvSpPr>
            <a:spLocks noChangeArrowheads="1"/>
          </p:cNvSpPr>
          <p:nvPr/>
        </p:nvSpPr>
        <p:spPr bwMode="auto">
          <a:xfrm>
            <a:off x="2374900" y="4979988"/>
            <a:ext cx="6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a:t>
            </a:r>
            <a:endParaRPr lang="en-US" i="1">
              <a:latin typeface="Arial" charset="0"/>
            </a:endParaRPr>
          </a:p>
        </p:txBody>
      </p:sp>
      <p:sp>
        <p:nvSpPr>
          <p:cNvPr id="8342" name="Rectangle 148"/>
          <p:cNvSpPr>
            <a:spLocks noChangeArrowheads="1"/>
          </p:cNvSpPr>
          <p:nvPr/>
        </p:nvSpPr>
        <p:spPr bwMode="auto">
          <a:xfrm>
            <a:off x="2447925" y="4979988"/>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343" name="Rectangle 149"/>
          <p:cNvSpPr>
            <a:spLocks noChangeArrowheads="1"/>
          </p:cNvSpPr>
          <p:nvPr/>
        </p:nvSpPr>
        <p:spPr bwMode="auto">
          <a:xfrm>
            <a:off x="2622550" y="4979988"/>
            <a:ext cx="385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344" name="Line 150"/>
          <p:cNvSpPr>
            <a:spLocks noChangeShapeType="1"/>
          </p:cNvSpPr>
          <p:nvPr/>
        </p:nvSpPr>
        <p:spPr bwMode="auto">
          <a:xfrm>
            <a:off x="2705100" y="4362450"/>
            <a:ext cx="1588" cy="292100"/>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45" name="Freeform 151"/>
          <p:cNvSpPr>
            <a:spLocks/>
          </p:cNvSpPr>
          <p:nvPr/>
        </p:nvSpPr>
        <p:spPr bwMode="auto">
          <a:xfrm>
            <a:off x="2652713" y="4606925"/>
            <a:ext cx="104775" cy="176213"/>
          </a:xfrm>
          <a:custGeom>
            <a:avLst/>
            <a:gdLst>
              <a:gd name="T0" fmla="*/ 2147483647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0 w 18"/>
              <a:gd name="T13" fmla="*/ 2147483647 h 30"/>
              <a:gd name="T14" fmla="*/ 0 w 18"/>
              <a:gd name="T15" fmla="*/ 0 h 30"/>
              <a:gd name="T16" fmla="*/ 2147483647 w 18"/>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0">
                <a:moveTo>
                  <a:pt x="9" y="6"/>
                </a:moveTo>
                <a:cubicBezTo>
                  <a:pt x="17" y="0"/>
                  <a:pt x="17" y="0"/>
                  <a:pt x="17" y="0"/>
                </a:cubicBezTo>
                <a:cubicBezTo>
                  <a:pt x="18" y="1"/>
                  <a:pt x="18" y="1"/>
                  <a:pt x="18" y="1"/>
                </a:cubicBezTo>
                <a:cubicBezTo>
                  <a:pt x="12" y="15"/>
                  <a:pt x="12" y="15"/>
                  <a:pt x="12" y="15"/>
                </a:cubicBezTo>
                <a:cubicBezTo>
                  <a:pt x="11" y="20"/>
                  <a:pt x="10" y="25"/>
                  <a:pt x="9" y="30"/>
                </a:cubicBezTo>
                <a:cubicBezTo>
                  <a:pt x="8" y="25"/>
                  <a:pt x="7" y="20"/>
                  <a:pt x="5" y="15"/>
                </a:cubicBezTo>
                <a:cubicBezTo>
                  <a:pt x="0" y="1"/>
                  <a:pt x="0" y="1"/>
                  <a:pt x="0" y="1"/>
                </a:cubicBezTo>
                <a:cubicBezTo>
                  <a:pt x="0" y="0"/>
                  <a:pt x="0" y="0"/>
                  <a:pt x="0" y="0"/>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46" name="Freeform 152"/>
          <p:cNvSpPr>
            <a:spLocks/>
          </p:cNvSpPr>
          <p:nvPr/>
        </p:nvSpPr>
        <p:spPr bwMode="auto">
          <a:xfrm>
            <a:off x="2652713" y="4240213"/>
            <a:ext cx="104775" cy="169862"/>
          </a:xfrm>
          <a:custGeom>
            <a:avLst/>
            <a:gdLst>
              <a:gd name="T0" fmla="*/ 2147483647 w 18"/>
              <a:gd name="T1" fmla="*/ 2147483647 h 29"/>
              <a:gd name="T2" fmla="*/ 0 w 18"/>
              <a:gd name="T3" fmla="*/ 2147483647 h 29"/>
              <a:gd name="T4" fmla="*/ 0 w 18"/>
              <a:gd name="T5" fmla="*/ 2147483647 h 29"/>
              <a:gd name="T6" fmla="*/ 2147483647 w 18"/>
              <a:gd name="T7" fmla="*/ 2147483647 h 29"/>
              <a:gd name="T8" fmla="*/ 2147483647 w 18"/>
              <a:gd name="T9" fmla="*/ 0 h 29"/>
              <a:gd name="T10" fmla="*/ 2147483647 w 18"/>
              <a:gd name="T11" fmla="*/ 2147483647 h 29"/>
              <a:gd name="T12" fmla="*/ 2147483647 w 18"/>
              <a:gd name="T13" fmla="*/ 2147483647 h 29"/>
              <a:gd name="T14" fmla="*/ 2147483647 w 18"/>
              <a:gd name="T15" fmla="*/ 2147483647 h 29"/>
              <a:gd name="T16" fmla="*/ 2147483647 w 18"/>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9">
                <a:moveTo>
                  <a:pt x="9" y="23"/>
                </a:moveTo>
                <a:cubicBezTo>
                  <a:pt x="0" y="29"/>
                  <a:pt x="0" y="29"/>
                  <a:pt x="0" y="29"/>
                </a:cubicBezTo>
                <a:cubicBezTo>
                  <a:pt x="0" y="28"/>
                  <a:pt x="0" y="28"/>
                  <a:pt x="0" y="28"/>
                </a:cubicBezTo>
                <a:cubicBezTo>
                  <a:pt x="5" y="14"/>
                  <a:pt x="5" y="14"/>
                  <a:pt x="5" y="14"/>
                </a:cubicBezTo>
                <a:cubicBezTo>
                  <a:pt x="7" y="9"/>
                  <a:pt x="8" y="5"/>
                  <a:pt x="9" y="0"/>
                </a:cubicBezTo>
                <a:cubicBezTo>
                  <a:pt x="10" y="5"/>
                  <a:pt x="11" y="9"/>
                  <a:pt x="12" y="14"/>
                </a:cubicBezTo>
                <a:cubicBezTo>
                  <a:pt x="18" y="28"/>
                  <a:pt x="18" y="28"/>
                  <a:pt x="18" y="28"/>
                </a:cubicBezTo>
                <a:cubicBezTo>
                  <a:pt x="17" y="29"/>
                  <a:pt x="17" y="29"/>
                  <a:pt x="17" y="29"/>
                </a:cubicBezTo>
                <a:lnTo>
                  <a:pt x="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49" name="Freeform 159"/>
          <p:cNvSpPr>
            <a:spLocks/>
          </p:cNvSpPr>
          <p:nvPr/>
        </p:nvSpPr>
        <p:spPr bwMode="auto">
          <a:xfrm>
            <a:off x="2157413" y="1447800"/>
            <a:ext cx="1095375" cy="222250"/>
          </a:xfrm>
          <a:custGeom>
            <a:avLst/>
            <a:gdLst>
              <a:gd name="T0" fmla="*/ 2147483647 w 188"/>
              <a:gd name="T1" fmla="*/ 2147483647 h 38"/>
              <a:gd name="T2" fmla="*/ 2147483647 w 188"/>
              <a:gd name="T3" fmla="*/ 2147483647 h 38"/>
              <a:gd name="T4" fmla="*/ 2147483647 w 188"/>
              <a:gd name="T5" fmla="*/ 2147483647 h 38"/>
              <a:gd name="T6" fmla="*/ 2147483647 w 188"/>
              <a:gd name="T7" fmla="*/ 0 h 38"/>
              <a:gd name="T8" fmla="*/ 2147483647 w 188"/>
              <a:gd name="T9" fmla="*/ 0 h 38"/>
              <a:gd name="T10" fmla="*/ 2147483647 w 188"/>
              <a:gd name="T11" fmla="*/ 2147483647 h 38"/>
              <a:gd name="T12" fmla="*/ 2147483647 w 188"/>
              <a:gd name="T13" fmla="*/ 2147483647 h 38"/>
              <a:gd name="T14" fmla="*/ 0 w 188"/>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 h="38">
                <a:moveTo>
                  <a:pt x="188" y="38"/>
                </a:moveTo>
                <a:cubicBezTo>
                  <a:pt x="184" y="26"/>
                  <a:pt x="174" y="21"/>
                  <a:pt x="155" y="21"/>
                </a:cubicBezTo>
                <a:cubicBezTo>
                  <a:pt x="132" y="21"/>
                  <a:pt x="132" y="21"/>
                  <a:pt x="132" y="21"/>
                </a:cubicBezTo>
                <a:cubicBezTo>
                  <a:pt x="113" y="21"/>
                  <a:pt x="102" y="18"/>
                  <a:pt x="98" y="0"/>
                </a:cubicBezTo>
                <a:cubicBezTo>
                  <a:pt x="97" y="0"/>
                  <a:pt x="97" y="0"/>
                  <a:pt x="97" y="0"/>
                </a:cubicBezTo>
                <a:cubicBezTo>
                  <a:pt x="92" y="18"/>
                  <a:pt x="82" y="21"/>
                  <a:pt x="63" y="21"/>
                </a:cubicBezTo>
                <a:cubicBezTo>
                  <a:pt x="32" y="21"/>
                  <a:pt x="32" y="21"/>
                  <a:pt x="32" y="21"/>
                </a:cubicBezTo>
                <a:cubicBezTo>
                  <a:pt x="14" y="21"/>
                  <a:pt x="4" y="26"/>
                  <a:pt x="0" y="38"/>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0" name="Freeform 160"/>
          <p:cNvSpPr>
            <a:spLocks/>
          </p:cNvSpPr>
          <p:nvPr/>
        </p:nvSpPr>
        <p:spPr bwMode="auto">
          <a:xfrm>
            <a:off x="1212850" y="1833563"/>
            <a:ext cx="227013" cy="2295525"/>
          </a:xfrm>
          <a:custGeom>
            <a:avLst/>
            <a:gdLst>
              <a:gd name="T0" fmla="*/ 2147483647 w 39"/>
              <a:gd name="T1" fmla="*/ 0 h 394"/>
              <a:gd name="T2" fmla="*/ 2147483647 w 39"/>
              <a:gd name="T3" fmla="*/ 2147483647 h 394"/>
              <a:gd name="T4" fmla="*/ 2147483647 w 39"/>
              <a:gd name="T5" fmla="*/ 2147483647 h 394"/>
              <a:gd name="T6" fmla="*/ 0 w 39"/>
              <a:gd name="T7" fmla="*/ 2147483647 h 394"/>
              <a:gd name="T8" fmla="*/ 0 w 39"/>
              <a:gd name="T9" fmla="*/ 2147483647 h 394"/>
              <a:gd name="T10" fmla="*/ 2147483647 w 39"/>
              <a:gd name="T11" fmla="*/ 2147483647 h 394"/>
              <a:gd name="T12" fmla="*/ 2147483647 w 39"/>
              <a:gd name="T13" fmla="*/ 2147483647 h 394"/>
              <a:gd name="T14" fmla="*/ 2147483647 w 39"/>
              <a:gd name="T15" fmla="*/ 2147483647 h 3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394">
                <a:moveTo>
                  <a:pt x="39" y="0"/>
                </a:moveTo>
                <a:cubicBezTo>
                  <a:pt x="26" y="3"/>
                  <a:pt x="22" y="14"/>
                  <a:pt x="22" y="32"/>
                </a:cubicBezTo>
                <a:cubicBezTo>
                  <a:pt x="22" y="162"/>
                  <a:pt x="22" y="162"/>
                  <a:pt x="22" y="162"/>
                </a:cubicBezTo>
                <a:cubicBezTo>
                  <a:pt x="22" y="181"/>
                  <a:pt x="19" y="192"/>
                  <a:pt x="0" y="196"/>
                </a:cubicBezTo>
                <a:cubicBezTo>
                  <a:pt x="0" y="197"/>
                  <a:pt x="0" y="197"/>
                  <a:pt x="0" y="197"/>
                </a:cubicBezTo>
                <a:cubicBezTo>
                  <a:pt x="19" y="202"/>
                  <a:pt x="22" y="212"/>
                  <a:pt x="22" y="231"/>
                </a:cubicBezTo>
                <a:cubicBezTo>
                  <a:pt x="22" y="361"/>
                  <a:pt x="22" y="361"/>
                  <a:pt x="22" y="361"/>
                </a:cubicBezTo>
                <a:cubicBezTo>
                  <a:pt x="22" y="380"/>
                  <a:pt x="26" y="390"/>
                  <a:pt x="39" y="39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1" name="Rectangle 161"/>
          <p:cNvSpPr>
            <a:spLocks noChangeArrowheads="1"/>
          </p:cNvSpPr>
          <p:nvPr/>
        </p:nvSpPr>
        <p:spPr bwMode="auto">
          <a:xfrm>
            <a:off x="6372225" y="4770438"/>
            <a:ext cx="993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Input-Output</a:t>
            </a:r>
            <a:endParaRPr lang="en-US" i="1">
              <a:latin typeface="Arial" charset="0"/>
            </a:endParaRPr>
          </a:p>
        </p:txBody>
      </p:sp>
      <p:sp>
        <p:nvSpPr>
          <p:cNvPr id="8352" name="Rectangle 162"/>
          <p:cNvSpPr>
            <a:spLocks noChangeArrowheads="1"/>
          </p:cNvSpPr>
          <p:nvPr/>
        </p:nvSpPr>
        <p:spPr bwMode="auto">
          <a:xfrm>
            <a:off x="6592888" y="4979988"/>
            <a:ext cx="6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a:t>
            </a:r>
            <a:endParaRPr lang="en-US" i="1">
              <a:latin typeface="Arial" charset="0"/>
            </a:endParaRPr>
          </a:p>
        </p:txBody>
      </p:sp>
      <p:sp>
        <p:nvSpPr>
          <p:cNvPr id="8353" name="Rectangle 163"/>
          <p:cNvSpPr>
            <a:spLocks noChangeArrowheads="1"/>
          </p:cNvSpPr>
          <p:nvPr/>
        </p:nvSpPr>
        <p:spPr bwMode="auto">
          <a:xfrm>
            <a:off x="6665913" y="4979988"/>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354" name="Rectangle 164"/>
          <p:cNvSpPr>
            <a:spLocks noChangeArrowheads="1"/>
          </p:cNvSpPr>
          <p:nvPr/>
        </p:nvSpPr>
        <p:spPr bwMode="auto">
          <a:xfrm>
            <a:off x="6842125" y="4979988"/>
            <a:ext cx="385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355" name="Line 165"/>
          <p:cNvSpPr>
            <a:spLocks noChangeShapeType="1"/>
          </p:cNvSpPr>
          <p:nvPr/>
        </p:nvSpPr>
        <p:spPr bwMode="auto">
          <a:xfrm>
            <a:off x="6919913" y="4362450"/>
            <a:ext cx="1587" cy="292100"/>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56" name="Freeform 166"/>
          <p:cNvSpPr>
            <a:spLocks/>
          </p:cNvSpPr>
          <p:nvPr/>
        </p:nvSpPr>
        <p:spPr bwMode="auto">
          <a:xfrm>
            <a:off x="6867525" y="4606925"/>
            <a:ext cx="104775" cy="176213"/>
          </a:xfrm>
          <a:custGeom>
            <a:avLst/>
            <a:gdLst>
              <a:gd name="T0" fmla="*/ 2147483647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0 w 18"/>
              <a:gd name="T13" fmla="*/ 2147483647 h 30"/>
              <a:gd name="T14" fmla="*/ 2147483647 w 18"/>
              <a:gd name="T15" fmla="*/ 0 h 30"/>
              <a:gd name="T16" fmla="*/ 2147483647 w 18"/>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0">
                <a:moveTo>
                  <a:pt x="9" y="6"/>
                </a:moveTo>
                <a:cubicBezTo>
                  <a:pt x="18" y="0"/>
                  <a:pt x="18" y="0"/>
                  <a:pt x="18" y="0"/>
                </a:cubicBezTo>
                <a:cubicBezTo>
                  <a:pt x="18" y="1"/>
                  <a:pt x="18" y="1"/>
                  <a:pt x="18" y="1"/>
                </a:cubicBezTo>
                <a:cubicBezTo>
                  <a:pt x="13" y="15"/>
                  <a:pt x="13" y="15"/>
                  <a:pt x="13" y="15"/>
                </a:cubicBezTo>
                <a:cubicBezTo>
                  <a:pt x="11" y="20"/>
                  <a:pt x="10" y="25"/>
                  <a:pt x="9" y="30"/>
                </a:cubicBezTo>
                <a:cubicBezTo>
                  <a:pt x="8" y="25"/>
                  <a:pt x="7" y="20"/>
                  <a:pt x="6" y="15"/>
                </a:cubicBezTo>
                <a:cubicBezTo>
                  <a:pt x="0" y="1"/>
                  <a:pt x="0" y="1"/>
                  <a:pt x="0" y="1"/>
                </a:cubicBezTo>
                <a:cubicBezTo>
                  <a:pt x="1" y="0"/>
                  <a:pt x="1" y="0"/>
                  <a:pt x="1" y="0"/>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57" name="Freeform 167"/>
          <p:cNvSpPr>
            <a:spLocks/>
          </p:cNvSpPr>
          <p:nvPr/>
        </p:nvSpPr>
        <p:spPr bwMode="auto">
          <a:xfrm>
            <a:off x="6867525" y="4240213"/>
            <a:ext cx="104775" cy="169862"/>
          </a:xfrm>
          <a:custGeom>
            <a:avLst/>
            <a:gdLst>
              <a:gd name="T0" fmla="*/ 2147483647 w 18"/>
              <a:gd name="T1" fmla="*/ 2147483647 h 29"/>
              <a:gd name="T2" fmla="*/ 2147483647 w 18"/>
              <a:gd name="T3" fmla="*/ 2147483647 h 29"/>
              <a:gd name="T4" fmla="*/ 0 w 18"/>
              <a:gd name="T5" fmla="*/ 2147483647 h 29"/>
              <a:gd name="T6" fmla="*/ 2147483647 w 18"/>
              <a:gd name="T7" fmla="*/ 2147483647 h 29"/>
              <a:gd name="T8" fmla="*/ 2147483647 w 18"/>
              <a:gd name="T9" fmla="*/ 0 h 29"/>
              <a:gd name="T10" fmla="*/ 2147483647 w 18"/>
              <a:gd name="T11" fmla="*/ 2147483647 h 29"/>
              <a:gd name="T12" fmla="*/ 2147483647 w 18"/>
              <a:gd name="T13" fmla="*/ 2147483647 h 29"/>
              <a:gd name="T14" fmla="*/ 2147483647 w 18"/>
              <a:gd name="T15" fmla="*/ 2147483647 h 29"/>
              <a:gd name="T16" fmla="*/ 2147483647 w 18"/>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9">
                <a:moveTo>
                  <a:pt x="9" y="23"/>
                </a:moveTo>
                <a:cubicBezTo>
                  <a:pt x="1" y="29"/>
                  <a:pt x="1" y="29"/>
                  <a:pt x="1" y="29"/>
                </a:cubicBezTo>
                <a:cubicBezTo>
                  <a:pt x="0" y="28"/>
                  <a:pt x="0" y="28"/>
                  <a:pt x="0" y="28"/>
                </a:cubicBezTo>
                <a:cubicBezTo>
                  <a:pt x="6" y="14"/>
                  <a:pt x="6" y="14"/>
                  <a:pt x="6" y="14"/>
                </a:cubicBezTo>
                <a:cubicBezTo>
                  <a:pt x="7" y="9"/>
                  <a:pt x="8" y="5"/>
                  <a:pt x="9" y="0"/>
                </a:cubicBezTo>
                <a:cubicBezTo>
                  <a:pt x="10" y="5"/>
                  <a:pt x="11" y="9"/>
                  <a:pt x="13" y="14"/>
                </a:cubicBezTo>
                <a:cubicBezTo>
                  <a:pt x="18" y="28"/>
                  <a:pt x="18" y="28"/>
                  <a:pt x="18" y="28"/>
                </a:cubicBezTo>
                <a:cubicBezTo>
                  <a:pt x="18" y="29"/>
                  <a:pt x="18" y="29"/>
                  <a:pt x="18" y="29"/>
                </a:cubicBezTo>
                <a:lnTo>
                  <a:pt x="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58" name="Freeform 168"/>
          <p:cNvSpPr>
            <a:spLocks/>
          </p:cNvSpPr>
          <p:nvPr/>
        </p:nvSpPr>
        <p:spPr bwMode="auto">
          <a:xfrm>
            <a:off x="6372225" y="1447800"/>
            <a:ext cx="1095375" cy="222250"/>
          </a:xfrm>
          <a:custGeom>
            <a:avLst/>
            <a:gdLst>
              <a:gd name="T0" fmla="*/ 2147483647 w 188"/>
              <a:gd name="T1" fmla="*/ 2147483647 h 38"/>
              <a:gd name="T2" fmla="*/ 2147483647 w 188"/>
              <a:gd name="T3" fmla="*/ 2147483647 h 38"/>
              <a:gd name="T4" fmla="*/ 2147483647 w 188"/>
              <a:gd name="T5" fmla="*/ 2147483647 h 38"/>
              <a:gd name="T6" fmla="*/ 2147483647 w 188"/>
              <a:gd name="T7" fmla="*/ 0 h 38"/>
              <a:gd name="T8" fmla="*/ 2147483647 w 188"/>
              <a:gd name="T9" fmla="*/ 0 h 38"/>
              <a:gd name="T10" fmla="*/ 2147483647 w 188"/>
              <a:gd name="T11" fmla="*/ 2147483647 h 38"/>
              <a:gd name="T12" fmla="*/ 2147483647 w 188"/>
              <a:gd name="T13" fmla="*/ 2147483647 h 38"/>
              <a:gd name="T14" fmla="*/ 0 w 188"/>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 h="38">
                <a:moveTo>
                  <a:pt x="188" y="38"/>
                </a:moveTo>
                <a:cubicBezTo>
                  <a:pt x="185" y="26"/>
                  <a:pt x="174" y="21"/>
                  <a:pt x="156" y="21"/>
                </a:cubicBezTo>
                <a:cubicBezTo>
                  <a:pt x="133" y="21"/>
                  <a:pt x="133" y="21"/>
                  <a:pt x="133" y="21"/>
                </a:cubicBezTo>
                <a:cubicBezTo>
                  <a:pt x="114" y="21"/>
                  <a:pt x="103" y="18"/>
                  <a:pt x="98" y="0"/>
                </a:cubicBezTo>
                <a:cubicBezTo>
                  <a:pt x="98" y="0"/>
                  <a:pt x="98" y="0"/>
                  <a:pt x="98" y="0"/>
                </a:cubicBezTo>
                <a:cubicBezTo>
                  <a:pt x="93" y="18"/>
                  <a:pt x="82" y="21"/>
                  <a:pt x="64" y="21"/>
                </a:cubicBezTo>
                <a:cubicBezTo>
                  <a:pt x="33" y="21"/>
                  <a:pt x="33" y="21"/>
                  <a:pt x="33" y="21"/>
                </a:cubicBezTo>
                <a:cubicBezTo>
                  <a:pt x="14" y="21"/>
                  <a:pt x="4" y="26"/>
                  <a:pt x="0" y="38"/>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9" name="Freeform 169"/>
          <p:cNvSpPr>
            <a:spLocks/>
          </p:cNvSpPr>
          <p:nvPr/>
        </p:nvSpPr>
        <p:spPr bwMode="auto">
          <a:xfrm>
            <a:off x="5257800" y="1820863"/>
            <a:ext cx="741363" cy="2349500"/>
          </a:xfrm>
          <a:custGeom>
            <a:avLst/>
            <a:gdLst>
              <a:gd name="T0" fmla="*/ 2147483647 w 467"/>
              <a:gd name="T1" fmla="*/ 2147483647 h 1480"/>
              <a:gd name="T2" fmla="*/ 0 w 467"/>
              <a:gd name="T3" fmla="*/ 2147483647 h 1480"/>
              <a:gd name="T4" fmla="*/ 0 w 467"/>
              <a:gd name="T5" fmla="*/ 2147483647 h 1480"/>
              <a:gd name="T6" fmla="*/ 2147483647 w 467"/>
              <a:gd name="T7" fmla="*/ 0 h 1480"/>
              <a:gd name="T8" fmla="*/ 2147483647 w 467"/>
              <a:gd name="T9" fmla="*/ 2147483647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 h="1480">
                <a:moveTo>
                  <a:pt x="467" y="1480"/>
                </a:moveTo>
                <a:lnTo>
                  <a:pt x="0" y="1260"/>
                </a:lnTo>
                <a:lnTo>
                  <a:pt x="0" y="224"/>
                </a:lnTo>
                <a:lnTo>
                  <a:pt x="467" y="0"/>
                </a:lnTo>
                <a:lnTo>
                  <a:pt x="467" y="1480"/>
                </a:lnTo>
                <a:close/>
              </a:path>
            </a:pathLst>
          </a:custGeom>
          <a:solidFill>
            <a:srgbClr val="C66B5A"/>
          </a:solidFill>
          <a:ln w="11113" cap="flat">
            <a:solidFill>
              <a:srgbClr val="000000"/>
            </a:solidFill>
            <a:prstDash val="solid"/>
            <a:miter lim="800000"/>
            <a:headEnd/>
            <a:tailEnd/>
          </a:ln>
        </p:spPr>
        <p:txBody>
          <a:bodyPr/>
          <a:lstStyle/>
          <a:p>
            <a:endParaRPr lang="de-DE"/>
          </a:p>
        </p:txBody>
      </p:sp>
      <p:sp>
        <p:nvSpPr>
          <p:cNvPr id="172" name="Rectangle 24"/>
          <p:cNvSpPr>
            <a:spLocks noChangeArrowheads="1"/>
          </p:cNvSpPr>
          <p:nvPr/>
        </p:nvSpPr>
        <p:spPr bwMode="auto">
          <a:xfrm>
            <a:off x="1676400" y="3729038"/>
            <a:ext cx="4376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S2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baseline="30000" dirty="0">
              <a:latin typeface="Arial" charset="0"/>
            </a:endParaRPr>
          </a:p>
        </p:txBody>
      </p:sp>
      <p:sp>
        <p:nvSpPr>
          <p:cNvPr id="2" name="Titel 1"/>
          <p:cNvSpPr>
            <a:spLocks noGrp="1"/>
          </p:cNvSpPr>
          <p:nvPr>
            <p:ph type="title"/>
          </p:nvPr>
        </p:nvSpPr>
        <p:spPr/>
        <p:txBody>
          <a:bodyPr/>
          <a:lstStyle/>
          <a:p>
            <a:r>
              <a:rPr lang="de-DE" dirty="0" smtClean="0"/>
              <a:t>Struktur</a:t>
            </a:r>
            <a:endParaRPr lang="de-DE" dirty="0"/>
          </a:p>
        </p:txBody>
      </p:sp>
      <p:sp>
        <p:nvSpPr>
          <p:cNvPr id="142" name="Textfeld 141"/>
          <p:cNvSpPr txBox="1"/>
          <p:nvPr/>
        </p:nvSpPr>
        <p:spPr>
          <a:xfrm>
            <a:off x="228600" y="2819400"/>
            <a:ext cx="966932" cy="276999"/>
          </a:xfrm>
          <a:prstGeom prst="rect">
            <a:avLst/>
          </a:prstGeom>
          <a:noFill/>
        </p:spPr>
        <p:txBody>
          <a:bodyPr wrap="none" rtlCol="0">
            <a:spAutoFit/>
          </a:bodyPr>
          <a:lstStyle/>
          <a:p>
            <a:r>
              <a:rPr lang="de-DE" dirty="0" smtClean="0"/>
              <a:t>Read-Lines</a:t>
            </a:r>
            <a:endParaRPr lang="de-DE" dirty="0"/>
          </a:p>
        </p:txBody>
      </p:sp>
      <p:sp>
        <p:nvSpPr>
          <p:cNvPr id="143" name="Textfeld 142"/>
          <p:cNvSpPr txBox="1"/>
          <p:nvPr/>
        </p:nvSpPr>
        <p:spPr>
          <a:xfrm>
            <a:off x="2819400" y="4343400"/>
            <a:ext cx="780984" cy="276999"/>
          </a:xfrm>
          <a:prstGeom prst="rect">
            <a:avLst/>
          </a:prstGeom>
          <a:noFill/>
        </p:spPr>
        <p:txBody>
          <a:bodyPr wrap="none" rtlCol="0">
            <a:spAutoFit/>
          </a:bodyPr>
          <a:lstStyle/>
          <a:p>
            <a:r>
              <a:rPr lang="de-DE" dirty="0" smtClean="0"/>
              <a:t>Bit-Lines</a:t>
            </a:r>
            <a:endParaRPr lang="de-DE" dirty="0"/>
          </a:p>
        </p:txBody>
      </p:sp>
      <p:sp>
        <p:nvSpPr>
          <p:cNvPr id="144" name="Textfeld 143"/>
          <p:cNvSpPr txBox="1"/>
          <p:nvPr/>
        </p:nvSpPr>
        <p:spPr>
          <a:xfrm>
            <a:off x="4478914" y="1600200"/>
            <a:ext cx="1351652" cy="276999"/>
          </a:xfrm>
          <a:prstGeom prst="rect">
            <a:avLst/>
          </a:prstGeom>
          <a:noFill/>
        </p:spPr>
        <p:txBody>
          <a:bodyPr wrap="none" rtlCol="0">
            <a:spAutoFit/>
          </a:bodyPr>
          <a:lstStyle/>
          <a:p>
            <a:r>
              <a:rPr lang="de-DE" dirty="0" err="1" smtClean="0"/>
              <a:t>Address</a:t>
            </a:r>
            <a:r>
              <a:rPr lang="de-DE" dirty="0"/>
              <a:t> </a:t>
            </a:r>
            <a:r>
              <a:rPr lang="de-DE" dirty="0" err="1" smtClean="0"/>
              <a:t>decoder</a:t>
            </a:r>
            <a:endParaRPr lang="de-DE" dirty="0"/>
          </a:p>
        </p:txBody>
      </p:sp>
    </p:spTree>
    <p:extLst>
      <p:ext uri="{BB962C8B-B14F-4D97-AF65-F5344CB8AC3E}">
        <p14:creationId xmlns:p14="http://schemas.microsoft.com/office/powerpoint/2010/main" val="2864706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 mit </a:t>
            </a:r>
            <a:r>
              <a:rPr lang="en-US" b="1" dirty="0" err="1" smtClean="0"/>
              <a:t>Precharge</a:t>
            </a:r>
            <a:endParaRPr lang="de-DE" b="1" dirty="0"/>
          </a:p>
        </p:txBody>
      </p:sp>
      <p:sp>
        <p:nvSpPr>
          <p:cNvPr id="3" name="Inhaltsplatzhalter 2"/>
          <p:cNvSpPr>
            <a:spLocks noGrp="1"/>
          </p:cNvSpPr>
          <p:nvPr>
            <p:ph idx="1"/>
          </p:nvPr>
        </p:nvSpPr>
        <p:spPr>
          <a:xfrm>
            <a:off x="457200" y="692150"/>
            <a:ext cx="8229600" cy="603250"/>
          </a:xfrm>
        </p:spPr>
        <p:txBody>
          <a:bodyPr/>
          <a:lstStyle/>
          <a:p>
            <a:r>
              <a:rPr lang="en-US" dirty="0" smtClean="0"/>
              <a:t>SRAM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30</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Gruppieren 170"/>
          <p:cNvGrpSpPr/>
          <p:nvPr/>
        </p:nvGrpSpPr>
        <p:grpSpPr>
          <a:xfrm>
            <a:off x="1981200" y="2057400"/>
            <a:ext cx="609600" cy="457200"/>
            <a:chOff x="3200400" y="3505200"/>
            <a:chExt cx="609600" cy="457200"/>
          </a:xfrm>
        </p:grpSpPr>
        <p:cxnSp>
          <p:nvCxnSpPr>
            <p:cNvPr id="172" name="Gerade Verbindung 171"/>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Ellipse 176"/>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6" name="Gruppieren 205"/>
          <p:cNvGrpSpPr/>
          <p:nvPr/>
        </p:nvGrpSpPr>
        <p:grpSpPr>
          <a:xfrm>
            <a:off x="6248400" y="2057400"/>
            <a:ext cx="609600" cy="457200"/>
            <a:chOff x="3200400" y="3505200"/>
            <a:chExt cx="609600" cy="457200"/>
          </a:xfrm>
        </p:grpSpPr>
        <p:cxnSp>
          <p:nvCxnSpPr>
            <p:cNvPr id="207" name="Gerade Verbindung 206"/>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Ellipse 21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79400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Read mit </a:t>
            </a:r>
            <a:r>
              <a:rPr lang="en-US" b="1" dirty="0" err="1"/>
              <a:t>Precharge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31</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130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Read mit </a:t>
            </a:r>
            <a:r>
              <a:rPr lang="en-US" b="1" dirty="0" err="1"/>
              <a:t>Precharge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32</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782588" y="4038600"/>
            <a:ext cx="495650" cy="276999"/>
          </a:xfrm>
          <a:prstGeom prst="rect">
            <a:avLst/>
          </a:prstGeom>
          <a:noFill/>
        </p:spPr>
        <p:txBody>
          <a:bodyPr wrap="none" rtlCol="0">
            <a:spAutoFit/>
          </a:bodyPr>
          <a:lstStyle/>
          <a:p>
            <a:r>
              <a:rPr lang="de-DE" dirty="0" smtClean="0"/>
              <a:t>0-&gt;?</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1573306" y="4449100"/>
            <a:ext cx="1519517" cy="943171"/>
          </a:xfrm>
          <a:custGeom>
            <a:avLst/>
            <a:gdLst>
              <a:gd name="connsiteX0" fmla="*/ 0 w 1519517"/>
              <a:gd name="connsiteY0" fmla="*/ 660782 h 943171"/>
              <a:gd name="connsiteX1" fmla="*/ 753035 w 1519517"/>
              <a:gd name="connsiteY1" fmla="*/ 82559 h 943171"/>
              <a:gd name="connsiteX2" fmla="*/ 1438835 w 1519517"/>
              <a:gd name="connsiteY2" fmla="*/ 96006 h 943171"/>
              <a:gd name="connsiteX3" fmla="*/ 1479176 w 1519517"/>
              <a:gd name="connsiteY3" fmla="*/ 943171 h 943171"/>
            </a:gdLst>
            <a:ahLst/>
            <a:cxnLst>
              <a:cxn ang="0">
                <a:pos x="connsiteX0" y="connsiteY0"/>
              </a:cxn>
              <a:cxn ang="0">
                <a:pos x="connsiteX1" y="connsiteY1"/>
              </a:cxn>
              <a:cxn ang="0">
                <a:pos x="connsiteX2" y="connsiteY2"/>
              </a:cxn>
              <a:cxn ang="0">
                <a:pos x="connsiteX3" y="connsiteY3"/>
              </a:cxn>
            </a:cxnLst>
            <a:rect l="l" t="t" r="r" b="b"/>
            <a:pathLst>
              <a:path w="1519517" h="943171">
                <a:moveTo>
                  <a:pt x="0" y="660782"/>
                </a:moveTo>
                <a:cubicBezTo>
                  <a:pt x="256614" y="418735"/>
                  <a:pt x="513229" y="176688"/>
                  <a:pt x="753035" y="82559"/>
                </a:cubicBezTo>
                <a:cubicBezTo>
                  <a:pt x="992841" y="-11570"/>
                  <a:pt x="1317812" y="-47429"/>
                  <a:pt x="1438835" y="96006"/>
                </a:cubicBezTo>
                <a:cubicBezTo>
                  <a:pt x="1559859" y="239441"/>
                  <a:pt x="1519517" y="591306"/>
                  <a:pt x="1479176" y="94317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3" name="Gerade Verbindung 162"/>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flipH="1">
            <a:off x="2895600" y="2438400"/>
            <a:ext cx="22860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mit Pfeil 157"/>
          <p:cNvCxnSpPr/>
          <p:nvPr/>
        </p:nvCxnSpPr>
        <p:spPr bwMode="auto">
          <a:xfrm flipH="1">
            <a:off x="2133600" y="2057400"/>
            <a:ext cx="3124200" cy="2133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Textfeld 158"/>
          <p:cNvSpPr txBox="1"/>
          <p:nvPr/>
        </p:nvSpPr>
        <p:spPr>
          <a:xfrm>
            <a:off x="1371600" y="4038600"/>
            <a:ext cx="495650" cy="276999"/>
          </a:xfrm>
          <a:prstGeom prst="rect">
            <a:avLst/>
          </a:prstGeom>
          <a:noFill/>
        </p:spPr>
        <p:txBody>
          <a:bodyPr wrap="none" rtlCol="0">
            <a:spAutoFit/>
          </a:bodyPr>
          <a:lstStyle/>
          <a:p>
            <a:r>
              <a:rPr lang="de-DE" dirty="0" smtClean="0"/>
              <a:t>1-&gt;0</a:t>
            </a:r>
            <a:endParaRPr lang="de-DE" dirty="0"/>
          </a:p>
        </p:txBody>
      </p:sp>
      <p:cxnSp>
        <p:nvCxnSpPr>
          <p:cNvPr id="13" name="Gerade Verbindung mit Pfeil 12"/>
          <p:cNvCxnSpPr/>
          <p:nvPr/>
        </p:nvCxnSpPr>
        <p:spPr bwMode="auto">
          <a:xfrm>
            <a:off x="3581400" y="1447800"/>
            <a:ext cx="1066800" cy="3048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953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Read mit </a:t>
            </a:r>
            <a:r>
              <a:rPr lang="en-US" b="1" dirty="0" err="1"/>
              <a:t>Precharge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33</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0" name="Gerade Verbindung 14339"/>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Textfeld 162"/>
          <p:cNvSpPr txBox="1"/>
          <p:nvPr/>
        </p:nvSpPr>
        <p:spPr>
          <a:xfrm>
            <a:off x="1676400" y="40386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91651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Read mit </a:t>
            </a:r>
            <a:r>
              <a:rPr lang="en-US" b="1" dirty="0" err="1"/>
              <a:t>Precharge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34</a:t>
            </a:fld>
            <a:endParaRPr lang="de-DE" altLang="de-DE"/>
          </a:p>
        </p:txBody>
      </p:sp>
      <p:cxnSp>
        <p:nvCxnSpPr>
          <p:cNvPr id="14" name="Gerade Verbindung 13"/>
          <p:cNvCxnSpPr/>
          <p:nvPr/>
        </p:nvCxnSpPr>
        <p:spPr bwMode="auto">
          <a:xfrm>
            <a:off x="6248400" y="2514600"/>
            <a:ext cx="0" cy="396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810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0" name="Gerade Verbindung 14339"/>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rot="10800000" flipV="1">
            <a:off x="5257800" y="990600"/>
            <a:ext cx="0" cy="3810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rot="10800000" flipV="1">
            <a:off x="5334000" y="1143000"/>
            <a:ext cx="0" cy="8382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5257800" y="9906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5334000" y="11430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Gleichschenkliges Dreieck 21"/>
          <p:cNvSpPr/>
          <p:nvPr/>
        </p:nvSpPr>
        <p:spPr bwMode="auto">
          <a:xfrm rot="5400000">
            <a:off x="6249714" y="8368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4" name="Gerade Verbindung 163"/>
          <p:cNvCxnSpPr/>
          <p:nvPr/>
        </p:nvCxnSpPr>
        <p:spPr bwMode="auto">
          <a:xfrm>
            <a:off x="1981200" y="6019800"/>
            <a:ext cx="525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248400" y="61722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Gleichschenkliges Dreieck 170"/>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3" name="Gerade Verbindung 172"/>
          <p:cNvCxnSpPr>
            <a:stCxn id="171" idx="0"/>
          </p:cNvCxnSpPr>
          <p:nvPr/>
        </p:nvCxnSpPr>
        <p:spPr bwMode="auto">
          <a:xfrm>
            <a:off x="7698828" y="6096000"/>
            <a:ext cx="91177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553200" y="1143000"/>
            <a:ext cx="1250214" cy="276999"/>
          </a:xfrm>
          <a:prstGeom prst="rect">
            <a:avLst/>
          </a:prstGeom>
          <a:noFill/>
        </p:spPr>
        <p:txBody>
          <a:bodyPr wrap="none" rtlCol="0">
            <a:spAutoFit/>
          </a:bodyPr>
          <a:lstStyle/>
          <a:p>
            <a:r>
              <a:rPr lang="en-US" dirty="0" smtClean="0"/>
              <a:t>Sense Amplifier</a:t>
            </a:r>
            <a:endParaRPr lang="en-US" dirty="0"/>
          </a:p>
        </p:txBody>
      </p:sp>
    </p:spTree>
    <p:extLst>
      <p:ext uri="{BB962C8B-B14F-4D97-AF65-F5344CB8AC3E}">
        <p14:creationId xmlns:p14="http://schemas.microsoft.com/office/powerpoint/2010/main" val="414159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35</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7724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7467600" y="30480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8382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80772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48006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150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150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8674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flipH="1">
            <a:off x="5410200" y="3048000"/>
            <a:ext cx="4572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4953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1054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19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198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324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324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48006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82255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2578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1816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81534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334000" y="1447800"/>
            <a:ext cx="26670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5" name="Rechteck 254"/>
          <p:cNvSpPr/>
          <p:nvPr/>
        </p:nvSpPr>
        <p:spPr bwMode="auto">
          <a:xfrm>
            <a:off x="44196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8" name="Ellipse 257"/>
          <p:cNvSpPr/>
          <p:nvPr/>
        </p:nvSpPr>
        <p:spPr bwMode="auto">
          <a:xfrm flipH="1">
            <a:off x="44958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9" name="Rechteck 258"/>
          <p:cNvSpPr/>
          <p:nvPr/>
        </p:nvSpPr>
        <p:spPr bwMode="auto">
          <a:xfrm>
            <a:off x="86106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0" name="Ellipse 259"/>
          <p:cNvSpPr/>
          <p:nvPr/>
        </p:nvSpPr>
        <p:spPr bwMode="auto">
          <a:xfrm flipH="1">
            <a:off x="86868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1" name="Rechteck 260"/>
          <p:cNvSpPr/>
          <p:nvPr/>
        </p:nvSpPr>
        <p:spPr bwMode="auto">
          <a:xfrm>
            <a:off x="7696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2" name="Ellipse 261"/>
          <p:cNvSpPr/>
          <p:nvPr/>
        </p:nvSpPr>
        <p:spPr bwMode="auto">
          <a:xfrm flipH="1">
            <a:off x="7772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3" name="Rechteck 262"/>
          <p:cNvSpPr/>
          <p:nvPr/>
        </p:nvSpPr>
        <p:spPr bwMode="auto">
          <a:xfrm>
            <a:off x="53340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4" name="Ellipse 263"/>
          <p:cNvSpPr/>
          <p:nvPr/>
        </p:nvSpPr>
        <p:spPr bwMode="auto">
          <a:xfrm flipH="1">
            <a:off x="54102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5" name="Gerade Verbindung 264"/>
          <p:cNvCxnSpPr/>
          <p:nvPr/>
        </p:nvCxnSpPr>
        <p:spPr bwMode="auto">
          <a:xfrm>
            <a:off x="7848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Gerade Verbindung 265"/>
          <p:cNvCxnSpPr/>
          <p:nvPr/>
        </p:nvCxnSpPr>
        <p:spPr bwMode="auto">
          <a:xfrm>
            <a:off x="5486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Gerade Verbindung 266"/>
          <p:cNvCxnSpPr/>
          <p:nvPr/>
        </p:nvCxnSpPr>
        <p:spPr bwMode="auto">
          <a:xfrm>
            <a:off x="45720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87630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6388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3340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1762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36</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7724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8382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80772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48768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912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912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9436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50292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1816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960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960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4008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4008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48768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82255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3340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2578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81534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410200" y="1447800"/>
            <a:ext cx="25908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1" name="Rechteck 260"/>
          <p:cNvSpPr/>
          <p:nvPr/>
        </p:nvSpPr>
        <p:spPr bwMode="auto">
          <a:xfrm>
            <a:off x="6553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2" name="Ellipse 261"/>
          <p:cNvSpPr/>
          <p:nvPr/>
        </p:nvSpPr>
        <p:spPr bwMode="auto">
          <a:xfrm flipH="1">
            <a:off x="6629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5" name="Gerade Verbindung 264"/>
          <p:cNvCxnSpPr/>
          <p:nvPr/>
        </p:nvCxnSpPr>
        <p:spPr bwMode="auto">
          <a:xfrm>
            <a:off x="6705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7150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4102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Rechteck 205"/>
          <p:cNvSpPr/>
          <p:nvPr/>
        </p:nvSpPr>
        <p:spPr bwMode="auto">
          <a:xfrm>
            <a:off x="65532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1" name="Ellipse 210"/>
          <p:cNvSpPr/>
          <p:nvPr/>
        </p:nvSpPr>
        <p:spPr bwMode="auto">
          <a:xfrm flipH="1">
            <a:off x="66294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6705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1392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37</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3152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79248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76200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53340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912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912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9436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54864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6388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960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960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4008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4008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53340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77683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3340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7150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76962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410200" y="1447800"/>
            <a:ext cx="25908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3" name="Rechteck 262"/>
          <p:cNvSpPr/>
          <p:nvPr/>
        </p:nvSpPr>
        <p:spPr bwMode="auto">
          <a:xfrm>
            <a:off x="6553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4" name="Ellipse 263"/>
          <p:cNvSpPr/>
          <p:nvPr/>
        </p:nvSpPr>
        <p:spPr bwMode="auto">
          <a:xfrm flipH="1">
            <a:off x="6629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6" name="Gerade Verbindung 265"/>
          <p:cNvCxnSpPr/>
          <p:nvPr/>
        </p:nvCxnSpPr>
        <p:spPr bwMode="auto">
          <a:xfrm>
            <a:off x="6705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7150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4102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Rechteck 205"/>
          <p:cNvSpPr/>
          <p:nvPr/>
        </p:nvSpPr>
        <p:spPr bwMode="auto">
          <a:xfrm>
            <a:off x="65532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1" name="Ellipse 210"/>
          <p:cNvSpPr/>
          <p:nvPr/>
        </p:nvSpPr>
        <p:spPr bwMode="auto">
          <a:xfrm flipH="1">
            <a:off x="66294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6705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5180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38</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6" name="Picture 46" descr="C:\Ivan\3DLayout\gdsto3d-20070815-win32-bin\RAM\exampleRAMM5.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7" name="Picture 47" descr="C:\Ivan\3DLayout\gdsto3d-20070815-win32-bin\RAM\exampleRAMPo.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9" name="Picture 49" descr="C:\Users\ivan\Desktop\RAM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373810" name="Picture 50" descr="C:\Users\ivan\Desktop\RAM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373811" name="Picture 51" descr="C:\Users\ivan\Desktop\RAM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erade Verbindung mit Pfeil 2"/>
          <p:cNvCxnSpPr/>
          <p:nvPr/>
        </p:nvCxnSpPr>
        <p:spPr bwMode="auto">
          <a:xfrm flipH="1">
            <a:off x="4724400" y="2590800"/>
            <a:ext cx="2667000" cy="18288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1566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39</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9" descr="C:\Users\ivan\Desktop\RAM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0" descr="C:\Users\ivan\Desktop\RAM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1" descr="C:\Users\ivan\Desktop\R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mit Pfeil 8"/>
          <p:cNvCxnSpPr/>
          <p:nvPr/>
        </p:nvCxnSpPr>
        <p:spPr bwMode="auto">
          <a:xfrm flipH="1">
            <a:off x="4953000" y="2438400"/>
            <a:ext cx="2057400" cy="17526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602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ChangeArrowheads="1"/>
          </p:cNvSpPr>
          <p:nvPr/>
        </p:nvSpPr>
        <p:spPr bwMode="auto">
          <a:xfrm>
            <a:off x="5451579" y="55530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23" name="Rectangle 5"/>
          <p:cNvSpPr>
            <a:spLocks noChangeArrowheads="1"/>
          </p:cNvSpPr>
          <p:nvPr/>
        </p:nvSpPr>
        <p:spPr bwMode="auto">
          <a:xfrm>
            <a:off x="5910263" y="25558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itel 1"/>
          <p:cNvSpPr>
            <a:spLocks noGrp="1"/>
          </p:cNvSpPr>
          <p:nvPr>
            <p:ph type="title"/>
          </p:nvPr>
        </p:nvSpPr>
        <p:spPr/>
        <p:txBody>
          <a:bodyPr/>
          <a:lstStyle/>
          <a:p>
            <a:r>
              <a:rPr lang="de-DE" dirty="0"/>
              <a:t>Struktur</a:t>
            </a:r>
          </a:p>
        </p:txBody>
      </p:sp>
      <p:sp>
        <p:nvSpPr>
          <p:cNvPr id="7" name="Rechteck 6"/>
          <p:cNvSpPr/>
          <p:nvPr/>
        </p:nvSpPr>
        <p:spPr bwMode="auto">
          <a:xfrm>
            <a:off x="4119666"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4" name="Gerade Verbindung mit Pfeil 3"/>
          <p:cNvCxnSpPr/>
          <p:nvPr/>
        </p:nvCxnSpPr>
        <p:spPr bwMode="auto">
          <a:xfrm>
            <a:off x="4424466"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4576866"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a:off x="4729266"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a:off x="4881666"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4911322" y="4648200"/>
            <a:ext cx="644728" cy="276999"/>
          </a:xfrm>
          <a:prstGeom prst="rect">
            <a:avLst/>
          </a:prstGeom>
          <a:noFill/>
        </p:spPr>
        <p:txBody>
          <a:bodyPr wrap="none" rtlCol="0">
            <a:spAutoFit/>
          </a:bodyPr>
          <a:lstStyle/>
          <a:p>
            <a:r>
              <a:rPr lang="en-US" dirty="0" smtClean="0"/>
              <a:t>Bit line</a:t>
            </a:r>
            <a:endParaRPr lang="en-US" dirty="0"/>
          </a:p>
        </p:txBody>
      </p:sp>
      <p:cxnSp>
        <p:nvCxnSpPr>
          <p:cNvPr id="14" name="Gerade Verbindung mit Pfeil 13"/>
          <p:cNvCxnSpPr/>
          <p:nvPr/>
        </p:nvCxnSpPr>
        <p:spPr bwMode="auto">
          <a:xfrm>
            <a:off x="3052866" y="19812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3052866" y="22098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3052866" y="2438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3052866" y="3962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p:cNvSpPr txBox="1"/>
          <p:nvPr/>
        </p:nvSpPr>
        <p:spPr>
          <a:xfrm>
            <a:off x="3082521" y="3657600"/>
            <a:ext cx="830677" cy="276999"/>
          </a:xfrm>
          <a:prstGeom prst="rect">
            <a:avLst/>
          </a:prstGeom>
          <a:noFill/>
        </p:spPr>
        <p:txBody>
          <a:bodyPr wrap="none" rtlCol="0">
            <a:spAutoFit/>
          </a:bodyPr>
          <a:lstStyle/>
          <a:p>
            <a:r>
              <a:rPr lang="en-US" dirty="0" smtClean="0"/>
              <a:t>Read line</a:t>
            </a:r>
            <a:endParaRPr lang="en-US" dirty="0"/>
          </a:p>
        </p:txBody>
      </p:sp>
      <p:sp>
        <p:nvSpPr>
          <p:cNvPr id="6" name="Ellipse 5"/>
          <p:cNvSpPr/>
          <p:nvPr/>
        </p:nvSpPr>
        <p:spPr bwMode="auto">
          <a:xfrm>
            <a:off x="3433866" y="1828800"/>
            <a:ext cx="24384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 name="Textfeld 19"/>
          <p:cNvSpPr txBox="1"/>
          <p:nvPr/>
        </p:nvSpPr>
        <p:spPr>
          <a:xfrm>
            <a:off x="5340188" y="1524000"/>
            <a:ext cx="548996" cy="276999"/>
          </a:xfrm>
          <a:prstGeom prst="rect">
            <a:avLst/>
          </a:prstGeom>
          <a:noFill/>
        </p:spPr>
        <p:txBody>
          <a:bodyPr wrap="none" rtlCol="0">
            <a:spAutoFit/>
          </a:bodyPr>
          <a:lstStyle/>
          <a:p>
            <a:r>
              <a:rPr lang="en-US" dirty="0" smtClean="0"/>
              <a:t>Word</a:t>
            </a:r>
            <a:endParaRPr lang="en-US" dirty="0"/>
          </a:p>
        </p:txBody>
      </p:sp>
      <p:sp>
        <p:nvSpPr>
          <p:cNvPr id="21" name="Trapezoid 20"/>
          <p:cNvSpPr/>
          <p:nvPr/>
        </p:nvSpPr>
        <p:spPr bwMode="auto">
          <a:xfrm rot="16200000">
            <a:off x="1605066" y="2743200"/>
            <a:ext cx="2362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grpSp>
        <p:nvGrpSpPr>
          <p:cNvPr id="22" name="Gruppieren 21"/>
          <p:cNvGrpSpPr/>
          <p:nvPr/>
        </p:nvGrpSpPr>
        <p:grpSpPr>
          <a:xfrm rot="16200000">
            <a:off x="2024166" y="2705100"/>
            <a:ext cx="457200" cy="533400"/>
            <a:chOff x="7848600" y="2057400"/>
            <a:chExt cx="457200" cy="3733800"/>
          </a:xfrm>
        </p:grpSpPr>
        <p:cxnSp>
          <p:nvCxnSpPr>
            <p:cNvPr id="23" name="Gerade Verbindung mit Pfeil 22"/>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Textfeld 26"/>
          <p:cNvSpPr txBox="1"/>
          <p:nvPr/>
        </p:nvSpPr>
        <p:spPr>
          <a:xfrm>
            <a:off x="4224720" y="5867400"/>
            <a:ext cx="4519187" cy="276999"/>
          </a:xfrm>
          <a:prstGeom prst="rect">
            <a:avLst/>
          </a:prstGeom>
          <a:noFill/>
        </p:spPr>
        <p:txBody>
          <a:bodyPr wrap="none" rtlCol="0">
            <a:spAutoFit/>
          </a:bodyPr>
          <a:lstStyle/>
          <a:p>
            <a:r>
              <a:rPr lang="en-US" dirty="0" smtClean="0"/>
              <a:t>Aspect ratio (too high and too narrow layout) may be a problem!</a:t>
            </a:r>
            <a:endParaRPr lang="en-US" dirty="0"/>
          </a:p>
        </p:txBody>
      </p:sp>
      <p:sp>
        <p:nvSpPr>
          <p:cNvPr id="28" name="Textfeld 27"/>
          <p:cNvSpPr txBox="1"/>
          <p:nvPr/>
        </p:nvSpPr>
        <p:spPr>
          <a:xfrm>
            <a:off x="1828800" y="1524000"/>
            <a:ext cx="1351652" cy="276999"/>
          </a:xfrm>
          <a:prstGeom prst="rect">
            <a:avLst/>
          </a:prstGeom>
          <a:noFill/>
        </p:spPr>
        <p:txBody>
          <a:bodyPr wrap="none" rtlCol="0">
            <a:spAutoFit/>
          </a:bodyPr>
          <a:lstStyle/>
          <a:p>
            <a:r>
              <a:rPr lang="en-US" dirty="0" smtClean="0"/>
              <a:t>Address decoder</a:t>
            </a:r>
            <a:endParaRPr lang="en-US" dirty="0"/>
          </a:p>
        </p:txBody>
      </p:sp>
      <p:sp>
        <p:nvSpPr>
          <p:cNvPr id="29" name="Textfeld 28"/>
          <p:cNvSpPr txBox="1"/>
          <p:nvPr/>
        </p:nvSpPr>
        <p:spPr>
          <a:xfrm>
            <a:off x="1752600" y="3200400"/>
            <a:ext cx="747320" cy="276999"/>
          </a:xfrm>
          <a:prstGeom prst="rect">
            <a:avLst/>
          </a:prstGeom>
          <a:noFill/>
        </p:spPr>
        <p:txBody>
          <a:bodyPr wrap="none" rtlCol="0">
            <a:spAutoFit/>
          </a:bodyPr>
          <a:lstStyle/>
          <a:p>
            <a:r>
              <a:rPr lang="en-US" dirty="0" smtClean="0"/>
              <a:t>Address</a:t>
            </a:r>
            <a:endParaRPr lang="en-US" dirty="0"/>
          </a:p>
        </p:txBody>
      </p:sp>
    </p:spTree>
    <p:extLst>
      <p:ext uri="{BB962C8B-B14F-4D97-AF65-F5344CB8AC3E}">
        <p14:creationId xmlns:p14="http://schemas.microsoft.com/office/powerpoint/2010/main" val="2722827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40</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9" descr="C:\Users\ivan\Desktop\RAM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0" descr="C:\Users\ivan\Desktop\RAM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bwMode="auto">
          <a:xfrm flipH="1">
            <a:off x="4648200" y="2438400"/>
            <a:ext cx="2362200" cy="16002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566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41</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9" descr="C:\Users\ivan\Desktop\RAM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bwMode="auto">
          <a:xfrm flipH="1">
            <a:off x="4953000" y="2743200"/>
            <a:ext cx="1143000" cy="8382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77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42</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9" descr="C:\Users\ivan\Desktop\RAM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98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43</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8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44</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6" name="Picture 46" descr="C:\Ivan\3DLayout\gdsto3d-20070815-win32-bin\RAM\exampleRAMM5.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7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45</a:t>
            </a:fld>
            <a:endParaRPr lang="de-DE" altLang="de-DE"/>
          </a:p>
        </p:txBody>
      </p:sp>
      <p:sp>
        <p:nvSpPr>
          <p:cNvPr id="8" name="Rechteck 7"/>
          <p:cNvSpPr/>
          <p:nvPr/>
        </p:nvSpPr>
        <p:spPr>
          <a:xfrm>
            <a:off x="3352800" y="6248400"/>
            <a:ext cx="4572000" cy="461665"/>
          </a:xfrm>
          <a:prstGeom prst="rect">
            <a:avLst/>
          </a:prstGeom>
        </p:spPr>
        <p:txBody>
          <a:bodyPr>
            <a:spAutoFit/>
          </a:bodyPr>
          <a:lstStyle/>
          <a:p>
            <a:r>
              <a:rPr lang="de-DE" dirty="0"/>
              <a:t>https://www.chipworks.com/about-chipworks/overview/blog/review-tsmc-28-nm-process-technology</a:t>
            </a:r>
          </a:p>
        </p:txBody>
      </p:sp>
      <p:pic>
        <p:nvPicPr>
          <p:cNvPr id="8194" name="Picture 2" descr="http://www.chipworks.com/sites/default/files/wpblog/figure-4-amd215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762500" cy="38481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p:cNvGrpSpPr/>
          <p:nvPr/>
        </p:nvGrpSpPr>
        <p:grpSpPr>
          <a:xfrm flipH="1">
            <a:off x="6248400" y="3810000"/>
            <a:ext cx="762000" cy="762000"/>
            <a:chOff x="6629400" y="3200400"/>
            <a:chExt cx="762000" cy="762000"/>
          </a:xfrm>
        </p:grpSpPr>
        <p:sp>
          <p:nvSpPr>
            <p:cNvPr id="10" name="Rechteck 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Ellipse 1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Ellipse 1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 name="Gruppieren 20"/>
          <p:cNvGrpSpPr/>
          <p:nvPr/>
        </p:nvGrpSpPr>
        <p:grpSpPr>
          <a:xfrm flipH="1">
            <a:off x="6705600" y="3810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Ellipse 24"/>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5" name="Gerade Verbindung 4"/>
          <p:cNvCxnSpPr/>
          <p:nvPr/>
        </p:nvCxnSpPr>
        <p:spPr bwMode="auto">
          <a:xfrm>
            <a:off x="7315200" y="3581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6172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172200" y="4114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hteck 32"/>
          <p:cNvSpPr/>
          <p:nvPr/>
        </p:nvSpPr>
        <p:spPr bwMode="auto">
          <a:xfrm flipH="1">
            <a:off x="6248400" y="32766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flipH="1">
            <a:off x="6553200" y="28194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flipH="1">
            <a:off x="6324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Ellipse 35"/>
          <p:cNvSpPr/>
          <p:nvPr/>
        </p:nvSpPr>
        <p:spPr bwMode="auto">
          <a:xfrm flipH="1">
            <a:off x="67818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flipH="1">
            <a:off x="6172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6172200" y="3352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uppieren 38"/>
          <p:cNvGrpSpPr/>
          <p:nvPr/>
        </p:nvGrpSpPr>
        <p:grpSpPr>
          <a:xfrm flipH="1">
            <a:off x="6248400" y="1828800"/>
            <a:ext cx="762000" cy="762000"/>
            <a:chOff x="6629400" y="3200400"/>
            <a:chExt cx="762000" cy="762000"/>
          </a:xfrm>
        </p:grpSpPr>
        <p:sp>
          <p:nvSpPr>
            <p:cNvPr id="40" name="Rechteck 3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Ellipse 4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Ellipse 4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4" name="Gruppieren 43"/>
          <p:cNvGrpSpPr/>
          <p:nvPr/>
        </p:nvGrpSpPr>
        <p:grpSpPr>
          <a:xfrm flipH="1">
            <a:off x="6705600" y="1828800"/>
            <a:ext cx="762000" cy="762000"/>
            <a:chOff x="6629400" y="3200400"/>
            <a:chExt cx="762000" cy="762000"/>
          </a:xfrm>
        </p:grpSpPr>
        <p:sp>
          <p:nvSpPr>
            <p:cNvPr id="45" name="Rechteck 44"/>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Ellipse 47"/>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0" name="Gruppieren 29"/>
          <p:cNvGrpSpPr/>
          <p:nvPr/>
        </p:nvGrpSpPr>
        <p:grpSpPr>
          <a:xfrm flipH="1">
            <a:off x="7315200" y="2133600"/>
            <a:ext cx="228600" cy="152400"/>
            <a:chOff x="6172200" y="1828800"/>
            <a:chExt cx="228600" cy="152400"/>
          </a:xfrm>
        </p:grpSpPr>
        <p:cxnSp>
          <p:nvCxnSpPr>
            <p:cNvPr id="49" name="Gerade Verbindung 48"/>
            <p:cNvCxnSpPr/>
            <p:nvPr/>
          </p:nvCxnSpPr>
          <p:spPr bwMode="auto">
            <a:xfrm flipH="1">
              <a:off x="6172200" y="1905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6172200" y="182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Rechteck 51"/>
          <p:cNvSpPr/>
          <p:nvPr/>
        </p:nvSpPr>
        <p:spPr bwMode="auto">
          <a:xfrm flipH="1">
            <a:off x="6705600" y="28194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flipH="1">
            <a:off x="7010400" y="25908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Ellipse 53"/>
          <p:cNvSpPr/>
          <p:nvPr/>
        </p:nvSpPr>
        <p:spPr bwMode="auto">
          <a:xfrm flipH="1">
            <a:off x="67818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flipH="1">
            <a:off x="72390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9" name="Gruppieren 28"/>
          <p:cNvGrpSpPr/>
          <p:nvPr/>
        </p:nvGrpSpPr>
        <p:grpSpPr>
          <a:xfrm flipH="1">
            <a:off x="7315200" y="2895600"/>
            <a:ext cx="228600" cy="152400"/>
            <a:chOff x="8001000" y="2590800"/>
            <a:chExt cx="228600" cy="152400"/>
          </a:xfrm>
        </p:grpSpPr>
        <p:cxnSp>
          <p:nvCxnSpPr>
            <p:cNvPr id="56" name="Gerade Verbindung 55"/>
            <p:cNvCxnSpPr/>
            <p:nvPr/>
          </p:nvCxnSpPr>
          <p:spPr bwMode="auto">
            <a:xfrm flipH="1">
              <a:off x="8001000" y="2667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8001000" y="2590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 name="Gerade Verbindung 59"/>
          <p:cNvCxnSpPr/>
          <p:nvPr/>
        </p:nvCxnSpPr>
        <p:spPr bwMode="auto">
          <a:xfrm>
            <a:off x="6400800" y="1676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6858000" y="3429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Ellipse 62"/>
          <p:cNvSpPr/>
          <p:nvPr/>
        </p:nvSpPr>
        <p:spPr bwMode="auto">
          <a:xfrm flipH="1">
            <a:off x="70104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flipH="1">
            <a:off x="65532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37" name="Gerade Verbindung 14336"/>
          <p:cNvCxnSpPr/>
          <p:nvPr/>
        </p:nvCxnSpPr>
        <p:spPr bwMode="auto">
          <a:xfrm>
            <a:off x="68580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66294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6858000" y="2209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hteck 68"/>
          <p:cNvSpPr/>
          <p:nvPr/>
        </p:nvSpPr>
        <p:spPr bwMode="auto">
          <a:xfrm>
            <a:off x="6096000" y="2743200"/>
            <a:ext cx="1524000" cy="9144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9" name="Rechteck 14338"/>
          <p:cNvSpPr/>
          <p:nvPr/>
        </p:nvSpPr>
        <p:spPr>
          <a:xfrm>
            <a:off x="533400" y="5410200"/>
            <a:ext cx="4609403" cy="276999"/>
          </a:xfrm>
          <a:prstGeom prst="rect">
            <a:avLst/>
          </a:prstGeom>
        </p:spPr>
        <p:txBody>
          <a:bodyPr wrap="none">
            <a:spAutoFit/>
          </a:bodyPr>
          <a:lstStyle/>
          <a:p>
            <a:r>
              <a:rPr lang="en-US" dirty="0"/>
              <a:t>AMD 215-0821060 28 nm HP 6T-SRAM at Poly - Plan View SEM</a:t>
            </a:r>
            <a:endParaRPr lang="de-DE" dirty="0"/>
          </a:p>
        </p:txBody>
      </p:sp>
    </p:spTree>
    <p:extLst>
      <p:ext uri="{BB962C8B-B14F-4D97-AF65-F5344CB8AC3E}">
        <p14:creationId xmlns:p14="http://schemas.microsoft.com/office/powerpoint/2010/main" val="186434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46</a:t>
            </a:fld>
            <a:endParaRPr lang="de-DE" altLang="de-DE"/>
          </a:p>
        </p:txBody>
      </p:sp>
      <p:sp>
        <p:nvSpPr>
          <p:cNvPr id="8" name="Rechteck 7"/>
          <p:cNvSpPr/>
          <p:nvPr/>
        </p:nvSpPr>
        <p:spPr>
          <a:xfrm>
            <a:off x="3352800" y="6248400"/>
            <a:ext cx="4572000" cy="461665"/>
          </a:xfrm>
          <a:prstGeom prst="rect">
            <a:avLst/>
          </a:prstGeom>
        </p:spPr>
        <p:txBody>
          <a:bodyPr>
            <a:spAutoFit/>
          </a:bodyPr>
          <a:lstStyle/>
          <a:p>
            <a:r>
              <a:rPr lang="de-DE" dirty="0"/>
              <a:t>https://www.chipworks.com/about-chipworks/overview/blog/review-tsmc-28-nm-process-technology</a:t>
            </a:r>
          </a:p>
        </p:txBody>
      </p:sp>
      <p:grpSp>
        <p:nvGrpSpPr>
          <p:cNvPr id="9" name="Gruppieren 8"/>
          <p:cNvGrpSpPr/>
          <p:nvPr/>
        </p:nvGrpSpPr>
        <p:grpSpPr>
          <a:xfrm flipH="1">
            <a:off x="6248400" y="3810000"/>
            <a:ext cx="762000" cy="762000"/>
            <a:chOff x="6629400" y="3200400"/>
            <a:chExt cx="762000" cy="762000"/>
          </a:xfrm>
        </p:grpSpPr>
        <p:sp>
          <p:nvSpPr>
            <p:cNvPr id="10" name="Rechteck 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Ellipse 1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Ellipse 1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 name="Gruppieren 20"/>
          <p:cNvGrpSpPr/>
          <p:nvPr/>
        </p:nvGrpSpPr>
        <p:grpSpPr>
          <a:xfrm flipH="1">
            <a:off x="6705600" y="3810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Ellipse 24"/>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5" name="Gerade Verbindung 4"/>
          <p:cNvCxnSpPr/>
          <p:nvPr/>
        </p:nvCxnSpPr>
        <p:spPr bwMode="auto">
          <a:xfrm>
            <a:off x="7315200" y="3581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6172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172200" y="4114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hteck 32"/>
          <p:cNvSpPr/>
          <p:nvPr/>
        </p:nvSpPr>
        <p:spPr bwMode="auto">
          <a:xfrm flipH="1">
            <a:off x="6248400" y="32766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flipH="1">
            <a:off x="6553200" y="28194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flipH="1">
            <a:off x="6324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Ellipse 35"/>
          <p:cNvSpPr/>
          <p:nvPr/>
        </p:nvSpPr>
        <p:spPr bwMode="auto">
          <a:xfrm flipH="1">
            <a:off x="67818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flipH="1">
            <a:off x="6172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6172200" y="3352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uppieren 38"/>
          <p:cNvGrpSpPr/>
          <p:nvPr/>
        </p:nvGrpSpPr>
        <p:grpSpPr>
          <a:xfrm flipH="1">
            <a:off x="6248400" y="1828800"/>
            <a:ext cx="762000" cy="762000"/>
            <a:chOff x="6629400" y="3200400"/>
            <a:chExt cx="762000" cy="762000"/>
          </a:xfrm>
        </p:grpSpPr>
        <p:sp>
          <p:nvSpPr>
            <p:cNvPr id="40" name="Rechteck 3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Ellipse 4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Ellipse 4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4" name="Gruppieren 43"/>
          <p:cNvGrpSpPr/>
          <p:nvPr/>
        </p:nvGrpSpPr>
        <p:grpSpPr>
          <a:xfrm flipH="1">
            <a:off x="6705600" y="1828800"/>
            <a:ext cx="762000" cy="762000"/>
            <a:chOff x="6629400" y="3200400"/>
            <a:chExt cx="762000" cy="762000"/>
          </a:xfrm>
        </p:grpSpPr>
        <p:sp>
          <p:nvSpPr>
            <p:cNvPr id="45" name="Rechteck 44"/>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Ellipse 47"/>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0" name="Gruppieren 29"/>
          <p:cNvGrpSpPr/>
          <p:nvPr/>
        </p:nvGrpSpPr>
        <p:grpSpPr>
          <a:xfrm flipH="1">
            <a:off x="7315200" y="2133600"/>
            <a:ext cx="228600" cy="152400"/>
            <a:chOff x="6172200" y="1828800"/>
            <a:chExt cx="228600" cy="152400"/>
          </a:xfrm>
        </p:grpSpPr>
        <p:cxnSp>
          <p:nvCxnSpPr>
            <p:cNvPr id="49" name="Gerade Verbindung 48"/>
            <p:cNvCxnSpPr/>
            <p:nvPr/>
          </p:nvCxnSpPr>
          <p:spPr bwMode="auto">
            <a:xfrm flipH="1">
              <a:off x="6172200" y="1905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6172200" y="182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Rechteck 51"/>
          <p:cNvSpPr/>
          <p:nvPr/>
        </p:nvSpPr>
        <p:spPr bwMode="auto">
          <a:xfrm flipH="1">
            <a:off x="6705600" y="28194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flipH="1">
            <a:off x="7010400" y="25908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Ellipse 53"/>
          <p:cNvSpPr/>
          <p:nvPr/>
        </p:nvSpPr>
        <p:spPr bwMode="auto">
          <a:xfrm flipH="1">
            <a:off x="67818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flipH="1">
            <a:off x="72390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9" name="Gruppieren 28"/>
          <p:cNvGrpSpPr/>
          <p:nvPr/>
        </p:nvGrpSpPr>
        <p:grpSpPr>
          <a:xfrm flipH="1">
            <a:off x="7315200" y="2895600"/>
            <a:ext cx="228600" cy="152400"/>
            <a:chOff x="8001000" y="2590800"/>
            <a:chExt cx="228600" cy="152400"/>
          </a:xfrm>
        </p:grpSpPr>
        <p:cxnSp>
          <p:nvCxnSpPr>
            <p:cNvPr id="56" name="Gerade Verbindung 55"/>
            <p:cNvCxnSpPr/>
            <p:nvPr/>
          </p:nvCxnSpPr>
          <p:spPr bwMode="auto">
            <a:xfrm flipH="1">
              <a:off x="8001000" y="2667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8001000" y="2590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 name="Gerade Verbindung 59"/>
          <p:cNvCxnSpPr/>
          <p:nvPr/>
        </p:nvCxnSpPr>
        <p:spPr bwMode="auto">
          <a:xfrm>
            <a:off x="6400800" y="1676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6858000" y="3429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Ellipse 62"/>
          <p:cNvSpPr/>
          <p:nvPr/>
        </p:nvSpPr>
        <p:spPr bwMode="auto">
          <a:xfrm flipH="1">
            <a:off x="70104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flipH="1">
            <a:off x="65532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37" name="Gerade Verbindung 14336"/>
          <p:cNvCxnSpPr/>
          <p:nvPr/>
        </p:nvCxnSpPr>
        <p:spPr bwMode="auto">
          <a:xfrm>
            <a:off x="68580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66294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6858000" y="2209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hteck 68"/>
          <p:cNvSpPr/>
          <p:nvPr/>
        </p:nvSpPr>
        <p:spPr bwMode="auto">
          <a:xfrm>
            <a:off x="6096000" y="2743200"/>
            <a:ext cx="1524000" cy="9144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0212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0" name="Group 3"/>
          <p:cNvGrpSpPr>
            <a:grpSpLocks/>
          </p:cNvGrpSpPr>
          <p:nvPr/>
        </p:nvGrpSpPr>
        <p:grpSpPr bwMode="auto">
          <a:xfrm>
            <a:off x="1327150" y="1055688"/>
            <a:ext cx="6629400" cy="5181600"/>
            <a:chOff x="576" y="672"/>
            <a:chExt cx="3840" cy="2976"/>
          </a:xfrm>
        </p:grpSpPr>
        <p:sp>
          <p:nvSpPr>
            <p:cNvPr id="65541" name="Rectangle 4"/>
            <p:cNvSpPr>
              <a:spLocks noChangeArrowheads="1"/>
            </p:cNvSpPr>
            <p:nvPr/>
          </p:nvSpPr>
          <p:spPr bwMode="auto">
            <a:xfrm>
              <a:off x="576" y="672"/>
              <a:ext cx="3840" cy="297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542" name="AutoShape 5"/>
            <p:cNvSpPr>
              <a:spLocks noChangeAspect="1" noChangeArrowheads="1" noTextEdit="1"/>
            </p:cNvSpPr>
            <p:nvPr/>
          </p:nvSpPr>
          <p:spPr bwMode="auto">
            <a:xfrm>
              <a:off x="768" y="864"/>
              <a:ext cx="3456" cy="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5543" name="Rectangle 6"/>
            <p:cNvSpPr>
              <a:spLocks noChangeArrowheads="1"/>
            </p:cNvSpPr>
            <p:nvPr/>
          </p:nvSpPr>
          <p:spPr bwMode="auto">
            <a:xfrm>
              <a:off x="773" y="869"/>
              <a:ext cx="2457" cy="2606"/>
            </a:xfrm>
            <a:prstGeom prst="rect">
              <a:avLst/>
            </a:prstGeom>
            <a:noFill/>
            <a:ln>
              <a:noFill/>
            </a:ln>
            <a:extLst>
              <a:ext uri="{909E8E84-426E-40DD-AFC4-6F175D3DCCD1}">
                <a14:hiddenFill xmlns:a14="http://schemas.microsoft.com/office/drawing/2010/main">
                  <a:solidFill>
                    <a:srgbClr val="E5E5E5"/>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5544" name="Line 7"/>
            <p:cNvSpPr>
              <a:spLocks noChangeShapeType="1"/>
            </p:cNvSpPr>
            <p:nvPr/>
          </p:nvSpPr>
          <p:spPr bwMode="auto">
            <a:xfrm>
              <a:off x="2054" y="3274"/>
              <a:ext cx="1" cy="48"/>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5" name="Line 8"/>
            <p:cNvSpPr>
              <a:spLocks noChangeShapeType="1"/>
            </p:cNvSpPr>
            <p:nvPr/>
          </p:nvSpPr>
          <p:spPr bwMode="auto">
            <a:xfrm flipH="1">
              <a:off x="1944" y="3322"/>
              <a:ext cx="221"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6" name="Line 9"/>
            <p:cNvSpPr>
              <a:spLocks noChangeShapeType="1"/>
            </p:cNvSpPr>
            <p:nvPr/>
          </p:nvSpPr>
          <p:spPr bwMode="auto">
            <a:xfrm flipH="1">
              <a:off x="1987" y="3365"/>
              <a:ext cx="13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7" name="Line 10"/>
            <p:cNvSpPr>
              <a:spLocks noChangeShapeType="1"/>
            </p:cNvSpPr>
            <p:nvPr/>
          </p:nvSpPr>
          <p:spPr bwMode="auto">
            <a:xfrm flipH="1">
              <a:off x="2021" y="3413"/>
              <a:ext cx="6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8" name="Line 11"/>
            <p:cNvSpPr>
              <a:spLocks noChangeShapeType="1"/>
            </p:cNvSpPr>
            <p:nvPr/>
          </p:nvSpPr>
          <p:spPr bwMode="auto">
            <a:xfrm>
              <a:off x="3888" y="2554"/>
              <a:ext cx="1" cy="43"/>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9" name="Line 12"/>
            <p:cNvSpPr>
              <a:spLocks noChangeShapeType="1"/>
            </p:cNvSpPr>
            <p:nvPr/>
          </p:nvSpPr>
          <p:spPr bwMode="auto">
            <a:xfrm flipH="1">
              <a:off x="3782" y="2597"/>
              <a:ext cx="216"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0" name="Line 13"/>
            <p:cNvSpPr>
              <a:spLocks noChangeShapeType="1"/>
            </p:cNvSpPr>
            <p:nvPr/>
          </p:nvSpPr>
          <p:spPr bwMode="auto">
            <a:xfrm flipH="1">
              <a:off x="3821" y="2645"/>
              <a:ext cx="13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1" name="Line 14"/>
            <p:cNvSpPr>
              <a:spLocks noChangeShapeType="1"/>
            </p:cNvSpPr>
            <p:nvPr/>
          </p:nvSpPr>
          <p:spPr bwMode="auto">
            <a:xfrm flipH="1">
              <a:off x="3859" y="2688"/>
              <a:ext cx="62"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2" name="Line 15"/>
            <p:cNvSpPr>
              <a:spLocks noChangeShapeType="1"/>
            </p:cNvSpPr>
            <p:nvPr/>
          </p:nvSpPr>
          <p:spPr bwMode="auto">
            <a:xfrm>
              <a:off x="1517" y="2914"/>
              <a:ext cx="220"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3" name="Freeform 16"/>
            <p:cNvSpPr>
              <a:spLocks/>
            </p:cNvSpPr>
            <p:nvPr/>
          </p:nvSpPr>
          <p:spPr bwMode="auto">
            <a:xfrm>
              <a:off x="1843" y="311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4" name="Freeform 17"/>
            <p:cNvSpPr>
              <a:spLocks/>
            </p:cNvSpPr>
            <p:nvPr/>
          </p:nvSpPr>
          <p:spPr bwMode="auto">
            <a:xfrm>
              <a:off x="1843" y="255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5" name="Line 18"/>
            <p:cNvSpPr>
              <a:spLocks noChangeShapeType="1"/>
            </p:cNvSpPr>
            <p:nvPr/>
          </p:nvSpPr>
          <p:spPr bwMode="auto">
            <a:xfrm>
              <a:off x="1843" y="265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6" name="Line 19"/>
            <p:cNvSpPr>
              <a:spLocks noChangeShapeType="1"/>
            </p:cNvSpPr>
            <p:nvPr/>
          </p:nvSpPr>
          <p:spPr bwMode="auto">
            <a:xfrm>
              <a:off x="1737" y="278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7" name="Line 20"/>
            <p:cNvSpPr>
              <a:spLocks noChangeShapeType="1"/>
            </p:cNvSpPr>
            <p:nvPr/>
          </p:nvSpPr>
          <p:spPr bwMode="auto">
            <a:xfrm>
              <a:off x="1065" y="2194"/>
              <a:ext cx="216"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8" name="Freeform 21"/>
            <p:cNvSpPr>
              <a:spLocks/>
            </p:cNvSpPr>
            <p:nvPr/>
          </p:nvSpPr>
          <p:spPr bwMode="auto">
            <a:xfrm>
              <a:off x="1387" y="239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9" name="Freeform 22"/>
            <p:cNvSpPr>
              <a:spLocks/>
            </p:cNvSpPr>
            <p:nvPr/>
          </p:nvSpPr>
          <p:spPr bwMode="auto">
            <a:xfrm>
              <a:off x="1387" y="183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0" name="Line 23"/>
            <p:cNvSpPr>
              <a:spLocks noChangeShapeType="1"/>
            </p:cNvSpPr>
            <p:nvPr/>
          </p:nvSpPr>
          <p:spPr bwMode="auto">
            <a:xfrm>
              <a:off x="138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1" name="Line 24"/>
            <p:cNvSpPr>
              <a:spLocks noChangeShapeType="1"/>
            </p:cNvSpPr>
            <p:nvPr/>
          </p:nvSpPr>
          <p:spPr bwMode="auto">
            <a:xfrm>
              <a:off x="1286" y="206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2" name="Line 25"/>
            <p:cNvSpPr>
              <a:spLocks noChangeShapeType="1"/>
            </p:cNvSpPr>
            <p:nvPr/>
          </p:nvSpPr>
          <p:spPr bwMode="auto">
            <a:xfrm flipH="1">
              <a:off x="1958" y="1474"/>
              <a:ext cx="19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3" name="Freeform 26"/>
            <p:cNvSpPr>
              <a:spLocks/>
            </p:cNvSpPr>
            <p:nvPr/>
          </p:nvSpPr>
          <p:spPr bwMode="auto">
            <a:xfrm>
              <a:off x="1598" y="1671"/>
              <a:ext cx="211" cy="163"/>
            </a:xfrm>
            <a:custGeom>
              <a:avLst/>
              <a:gdLst>
                <a:gd name="T0" fmla="*/ 211 w 211"/>
                <a:gd name="T1" fmla="*/ 0 h 163"/>
                <a:gd name="T2" fmla="*/ 0 w 211"/>
                <a:gd name="T3" fmla="*/ 0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0" y="0"/>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4" name="Freeform 27"/>
            <p:cNvSpPr>
              <a:spLocks/>
            </p:cNvSpPr>
            <p:nvPr/>
          </p:nvSpPr>
          <p:spPr bwMode="auto">
            <a:xfrm>
              <a:off x="1598" y="1114"/>
              <a:ext cx="211" cy="163"/>
            </a:xfrm>
            <a:custGeom>
              <a:avLst/>
              <a:gdLst>
                <a:gd name="T0" fmla="*/ 0 w 211"/>
                <a:gd name="T1" fmla="*/ 0 h 163"/>
                <a:gd name="T2" fmla="*/ 0 w 211"/>
                <a:gd name="T3" fmla="*/ 163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0" y="163"/>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5" name="Line 28"/>
            <p:cNvSpPr>
              <a:spLocks noChangeShapeType="1"/>
            </p:cNvSpPr>
            <p:nvPr/>
          </p:nvSpPr>
          <p:spPr bwMode="auto">
            <a:xfrm>
              <a:off x="1809"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6" name="Line 29"/>
            <p:cNvSpPr>
              <a:spLocks noChangeShapeType="1"/>
            </p:cNvSpPr>
            <p:nvPr/>
          </p:nvSpPr>
          <p:spPr bwMode="auto">
            <a:xfrm>
              <a:off x="1891"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7" name="Freeform 30"/>
            <p:cNvSpPr>
              <a:spLocks/>
            </p:cNvSpPr>
            <p:nvPr/>
          </p:nvSpPr>
          <p:spPr bwMode="auto">
            <a:xfrm>
              <a:off x="2294" y="167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8" name="Freeform 31"/>
            <p:cNvSpPr>
              <a:spLocks/>
            </p:cNvSpPr>
            <p:nvPr/>
          </p:nvSpPr>
          <p:spPr bwMode="auto">
            <a:xfrm>
              <a:off x="2294" y="111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9" name="Line 32"/>
            <p:cNvSpPr>
              <a:spLocks noChangeShapeType="1"/>
            </p:cNvSpPr>
            <p:nvPr/>
          </p:nvSpPr>
          <p:spPr bwMode="auto">
            <a:xfrm>
              <a:off x="2294"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0" name="Line 33"/>
            <p:cNvSpPr>
              <a:spLocks noChangeShapeType="1"/>
            </p:cNvSpPr>
            <p:nvPr/>
          </p:nvSpPr>
          <p:spPr bwMode="auto">
            <a:xfrm>
              <a:off x="2213"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1" name="Line 34"/>
            <p:cNvSpPr>
              <a:spLocks noChangeShapeType="1"/>
            </p:cNvSpPr>
            <p:nvPr/>
          </p:nvSpPr>
          <p:spPr bwMode="auto">
            <a:xfrm flipH="1">
              <a:off x="2822" y="2194"/>
              <a:ext cx="14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2" name="Freeform 35"/>
            <p:cNvSpPr>
              <a:spLocks/>
            </p:cNvSpPr>
            <p:nvPr/>
          </p:nvSpPr>
          <p:spPr bwMode="auto">
            <a:xfrm>
              <a:off x="2505" y="2391"/>
              <a:ext cx="212" cy="163"/>
            </a:xfrm>
            <a:custGeom>
              <a:avLst/>
              <a:gdLst>
                <a:gd name="T0" fmla="*/ 212 w 212"/>
                <a:gd name="T1" fmla="*/ 0 h 163"/>
                <a:gd name="T2" fmla="*/ 0 w 212"/>
                <a:gd name="T3" fmla="*/ 0 h 163"/>
                <a:gd name="T4" fmla="*/ 0 w 212"/>
                <a:gd name="T5" fmla="*/ 163 h 163"/>
                <a:gd name="T6" fmla="*/ 0 60000 65536"/>
                <a:gd name="T7" fmla="*/ 0 60000 65536"/>
                <a:gd name="T8" fmla="*/ 0 60000 65536"/>
              </a:gdLst>
              <a:ahLst/>
              <a:cxnLst>
                <a:cxn ang="T6">
                  <a:pos x="T0" y="T1"/>
                </a:cxn>
                <a:cxn ang="T7">
                  <a:pos x="T2" y="T3"/>
                </a:cxn>
                <a:cxn ang="T8">
                  <a:pos x="T4" y="T5"/>
                </a:cxn>
              </a:cxnLst>
              <a:rect l="0" t="0" r="r" b="b"/>
              <a:pathLst>
                <a:path w="212" h="163">
                  <a:moveTo>
                    <a:pt x="212" y="0"/>
                  </a:moveTo>
                  <a:lnTo>
                    <a:pt x="0" y="0"/>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73" name="Freeform 36"/>
            <p:cNvSpPr>
              <a:spLocks/>
            </p:cNvSpPr>
            <p:nvPr/>
          </p:nvSpPr>
          <p:spPr bwMode="auto">
            <a:xfrm>
              <a:off x="2505" y="1834"/>
              <a:ext cx="212" cy="163"/>
            </a:xfrm>
            <a:custGeom>
              <a:avLst/>
              <a:gdLst>
                <a:gd name="T0" fmla="*/ 0 w 212"/>
                <a:gd name="T1" fmla="*/ 0 h 163"/>
                <a:gd name="T2" fmla="*/ 0 w 212"/>
                <a:gd name="T3" fmla="*/ 163 h 163"/>
                <a:gd name="T4" fmla="*/ 212 w 212"/>
                <a:gd name="T5" fmla="*/ 163 h 163"/>
                <a:gd name="T6" fmla="*/ 0 60000 65536"/>
                <a:gd name="T7" fmla="*/ 0 60000 65536"/>
                <a:gd name="T8" fmla="*/ 0 60000 65536"/>
              </a:gdLst>
              <a:ahLst/>
              <a:cxnLst>
                <a:cxn ang="T6">
                  <a:pos x="T0" y="T1"/>
                </a:cxn>
                <a:cxn ang="T7">
                  <a:pos x="T2" y="T3"/>
                </a:cxn>
                <a:cxn ang="T8">
                  <a:pos x="T4" y="T5"/>
                </a:cxn>
              </a:cxnLst>
              <a:rect l="0" t="0" r="r" b="b"/>
              <a:pathLst>
                <a:path w="212" h="163">
                  <a:moveTo>
                    <a:pt x="0" y="0"/>
                  </a:moveTo>
                  <a:lnTo>
                    <a:pt x="0" y="163"/>
                  </a:lnTo>
                  <a:lnTo>
                    <a:pt x="212"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74" name="Line 37"/>
            <p:cNvSpPr>
              <a:spLocks noChangeShapeType="1"/>
            </p:cNvSpPr>
            <p:nvPr/>
          </p:nvSpPr>
          <p:spPr bwMode="auto">
            <a:xfrm>
              <a:off x="271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5" name="Line 38"/>
            <p:cNvSpPr>
              <a:spLocks noChangeShapeType="1"/>
            </p:cNvSpPr>
            <p:nvPr/>
          </p:nvSpPr>
          <p:spPr bwMode="auto">
            <a:xfrm>
              <a:off x="2817" y="206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6" name="Line 39"/>
            <p:cNvSpPr>
              <a:spLocks noChangeShapeType="1"/>
            </p:cNvSpPr>
            <p:nvPr/>
          </p:nvSpPr>
          <p:spPr bwMode="auto">
            <a:xfrm>
              <a:off x="1598" y="2554"/>
              <a:ext cx="907"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7" name="Oval 40"/>
            <p:cNvSpPr>
              <a:spLocks noChangeArrowheads="1"/>
            </p:cNvSpPr>
            <p:nvPr/>
          </p:nvSpPr>
          <p:spPr bwMode="auto">
            <a:xfrm>
              <a:off x="1569" y="1805"/>
              <a:ext cx="58"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78" name="Oval 41"/>
            <p:cNvSpPr>
              <a:spLocks noChangeArrowheads="1"/>
            </p:cNvSpPr>
            <p:nvPr/>
          </p:nvSpPr>
          <p:spPr bwMode="auto">
            <a:xfrm>
              <a:off x="2477" y="180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79" name="Oval 42"/>
            <p:cNvSpPr>
              <a:spLocks noChangeArrowheads="1"/>
            </p:cNvSpPr>
            <p:nvPr/>
          </p:nvSpPr>
          <p:spPr bwMode="auto">
            <a:xfrm>
              <a:off x="1891" y="1440"/>
              <a:ext cx="67"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0" name="Oval 43"/>
            <p:cNvSpPr>
              <a:spLocks noChangeArrowheads="1"/>
            </p:cNvSpPr>
            <p:nvPr/>
          </p:nvSpPr>
          <p:spPr bwMode="auto">
            <a:xfrm>
              <a:off x="2016" y="144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81" name="Oval 44"/>
            <p:cNvSpPr>
              <a:spLocks noChangeArrowheads="1"/>
            </p:cNvSpPr>
            <p:nvPr/>
          </p:nvSpPr>
          <p:spPr bwMode="auto">
            <a:xfrm>
              <a:off x="2145" y="1440"/>
              <a:ext cx="68"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2" name="Line 45"/>
            <p:cNvSpPr>
              <a:spLocks noChangeShapeType="1"/>
            </p:cNvSpPr>
            <p:nvPr/>
          </p:nvSpPr>
          <p:spPr bwMode="auto">
            <a:xfrm flipH="1">
              <a:off x="3365" y="1474"/>
              <a:ext cx="163"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3" name="Freeform 46"/>
            <p:cNvSpPr>
              <a:spLocks/>
            </p:cNvSpPr>
            <p:nvPr/>
          </p:nvSpPr>
          <p:spPr bwMode="auto">
            <a:xfrm>
              <a:off x="3677" y="167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4" name="Freeform 47"/>
            <p:cNvSpPr>
              <a:spLocks/>
            </p:cNvSpPr>
            <p:nvPr/>
          </p:nvSpPr>
          <p:spPr bwMode="auto">
            <a:xfrm>
              <a:off x="3677" y="111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5" name="Line 48"/>
            <p:cNvSpPr>
              <a:spLocks noChangeShapeType="1"/>
            </p:cNvSpPr>
            <p:nvPr/>
          </p:nvSpPr>
          <p:spPr bwMode="auto">
            <a:xfrm>
              <a:off x="3677"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6" name="Line 49"/>
            <p:cNvSpPr>
              <a:spLocks noChangeShapeType="1"/>
            </p:cNvSpPr>
            <p:nvPr/>
          </p:nvSpPr>
          <p:spPr bwMode="auto">
            <a:xfrm>
              <a:off x="3595"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7" name="Line 50"/>
            <p:cNvSpPr>
              <a:spLocks noChangeShapeType="1"/>
            </p:cNvSpPr>
            <p:nvPr/>
          </p:nvSpPr>
          <p:spPr bwMode="auto">
            <a:xfrm flipH="1">
              <a:off x="3365" y="2194"/>
              <a:ext cx="211"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8" name="Freeform 51"/>
            <p:cNvSpPr>
              <a:spLocks/>
            </p:cNvSpPr>
            <p:nvPr/>
          </p:nvSpPr>
          <p:spPr bwMode="auto">
            <a:xfrm>
              <a:off x="3677" y="1834"/>
              <a:ext cx="211" cy="163"/>
            </a:xfrm>
            <a:custGeom>
              <a:avLst/>
              <a:gdLst>
                <a:gd name="T0" fmla="*/ 0 w 211"/>
                <a:gd name="T1" fmla="*/ 163 h 163"/>
                <a:gd name="T2" fmla="*/ 211 w 211"/>
                <a:gd name="T3" fmla="*/ 163 h 163"/>
                <a:gd name="T4" fmla="*/ 211 w 211"/>
                <a:gd name="T5" fmla="*/ 0 h 163"/>
                <a:gd name="T6" fmla="*/ 0 60000 65536"/>
                <a:gd name="T7" fmla="*/ 0 60000 65536"/>
                <a:gd name="T8" fmla="*/ 0 60000 65536"/>
              </a:gdLst>
              <a:ahLst/>
              <a:cxnLst>
                <a:cxn ang="T6">
                  <a:pos x="T0" y="T1"/>
                </a:cxn>
                <a:cxn ang="T7">
                  <a:pos x="T2" y="T3"/>
                </a:cxn>
                <a:cxn ang="T8">
                  <a:pos x="T4" y="T5"/>
                </a:cxn>
              </a:cxnLst>
              <a:rect l="0" t="0" r="r" b="b"/>
              <a:pathLst>
                <a:path w="211" h="163">
                  <a:moveTo>
                    <a:pt x="0" y="163"/>
                  </a:moveTo>
                  <a:lnTo>
                    <a:pt x="211" y="163"/>
                  </a:lnTo>
                  <a:lnTo>
                    <a:pt x="211" y="0"/>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9" name="Freeform 52"/>
            <p:cNvSpPr>
              <a:spLocks/>
            </p:cNvSpPr>
            <p:nvPr/>
          </p:nvSpPr>
          <p:spPr bwMode="auto">
            <a:xfrm>
              <a:off x="3677" y="2391"/>
              <a:ext cx="211" cy="163"/>
            </a:xfrm>
            <a:custGeom>
              <a:avLst/>
              <a:gdLst>
                <a:gd name="T0" fmla="*/ 211 w 211"/>
                <a:gd name="T1" fmla="*/ 163 h 163"/>
                <a:gd name="T2" fmla="*/ 211 w 211"/>
                <a:gd name="T3" fmla="*/ 0 h 163"/>
                <a:gd name="T4" fmla="*/ 0 w 211"/>
                <a:gd name="T5" fmla="*/ 0 h 163"/>
                <a:gd name="T6" fmla="*/ 0 60000 65536"/>
                <a:gd name="T7" fmla="*/ 0 60000 65536"/>
                <a:gd name="T8" fmla="*/ 0 60000 65536"/>
              </a:gdLst>
              <a:ahLst/>
              <a:cxnLst>
                <a:cxn ang="T6">
                  <a:pos x="T0" y="T1"/>
                </a:cxn>
                <a:cxn ang="T7">
                  <a:pos x="T2" y="T3"/>
                </a:cxn>
                <a:cxn ang="T8">
                  <a:pos x="T4" y="T5"/>
                </a:cxn>
              </a:cxnLst>
              <a:rect l="0" t="0" r="r" b="b"/>
              <a:pathLst>
                <a:path w="211" h="163">
                  <a:moveTo>
                    <a:pt x="211" y="163"/>
                  </a:moveTo>
                  <a:lnTo>
                    <a:pt x="211" y="0"/>
                  </a:lnTo>
                  <a:lnTo>
                    <a:pt x="0" y="0"/>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0" name="Line 53"/>
            <p:cNvSpPr>
              <a:spLocks noChangeShapeType="1"/>
            </p:cNvSpPr>
            <p:nvPr/>
          </p:nvSpPr>
          <p:spPr bwMode="auto">
            <a:xfrm flipV="1">
              <a:off x="367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1" name="Line 54"/>
            <p:cNvSpPr>
              <a:spLocks noChangeShapeType="1"/>
            </p:cNvSpPr>
            <p:nvPr/>
          </p:nvSpPr>
          <p:spPr bwMode="auto">
            <a:xfrm flipV="1">
              <a:off x="3576" y="2059"/>
              <a:ext cx="1" cy="26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2" name="Oval 55"/>
            <p:cNvSpPr>
              <a:spLocks noChangeArrowheads="1"/>
            </p:cNvSpPr>
            <p:nvPr/>
          </p:nvSpPr>
          <p:spPr bwMode="auto">
            <a:xfrm>
              <a:off x="3336" y="180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93" name="Oval 56"/>
            <p:cNvSpPr>
              <a:spLocks noChangeArrowheads="1"/>
            </p:cNvSpPr>
            <p:nvPr/>
          </p:nvSpPr>
          <p:spPr bwMode="auto">
            <a:xfrm>
              <a:off x="3859" y="1805"/>
              <a:ext cx="58"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94" name="Oval 57"/>
            <p:cNvSpPr>
              <a:spLocks noChangeArrowheads="1"/>
            </p:cNvSpPr>
            <p:nvPr/>
          </p:nvSpPr>
          <p:spPr bwMode="auto">
            <a:xfrm>
              <a:off x="3528" y="1440"/>
              <a:ext cx="67"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5" name="Freeform 58"/>
            <p:cNvSpPr>
              <a:spLocks/>
            </p:cNvSpPr>
            <p:nvPr/>
          </p:nvSpPr>
          <p:spPr bwMode="auto">
            <a:xfrm>
              <a:off x="1598" y="1474"/>
              <a:ext cx="447" cy="360"/>
            </a:xfrm>
            <a:custGeom>
              <a:avLst/>
              <a:gdLst>
                <a:gd name="T0" fmla="*/ 0 w 447"/>
                <a:gd name="T1" fmla="*/ 360 h 360"/>
                <a:gd name="T2" fmla="*/ 447 w 447"/>
                <a:gd name="T3" fmla="*/ 360 h 360"/>
                <a:gd name="T4" fmla="*/ 447 w 447"/>
                <a:gd name="T5" fmla="*/ 0 h 360"/>
                <a:gd name="T6" fmla="*/ 0 60000 65536"/>
                <a:gd name="T7" fmla="*/ 0 60000 65536"/>
                <a:gd name="T8" fmla="*/ 0 60000 65536"/>
              </a:gdLst>
              <a:ahLst/>
              <a:cxnLst>
                <a:cxn ang="T6">
                  <a:pos x="T0" y="T1"/>
                </a:cxn>
                <a:cxn ang="T7">
                  <a:pos x="T2" y="T3"/>
                </a:cxn>
                <a:cxn ang="T8">
                  <a:pos x="T4" y="T5"/>
                </a:cxn>
              </a:cxnLst>
              <a:rect l="0" t="0" r="r" b="b"/>
              <a:pathLst>
                <a:path w="447" h="360">
                  <a:moveTo>
                    <a:pt x="0" y="360"/>
                  </a:moveTo>
                  <a:lnTo>
                    <a:pt x="447" y="360"/>
                  </a:lnTo>
                  <a:lnTo>
                    <a:pt x="447"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6" name="Line 59"/>
            <p:cNvSpPr>
              <a:spLocks noChangeShapeType="1"/>
            </p:cNvSpPr>
            <p:nvPr/>
          </p:nvSpPr>
          <p:spPr bwMode="auto">
            <a:xfrm>
              <a:off x="1478" y="1114"/>
              <a:ext cx="1152"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7" name="Line 60"/>
            <p:cNvSpPr>
              <a:spLocks noChangeShapeType="1"/>
            </p:cNvSpPr>
            <p:nvPr/>
          </p:nvSpPr>
          <p:spPr bwMode="auto">
            <a:xfrm>
              <a:off x="3734" y="1114"/>
              <a:ext cx="30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8" name="Line 61"/>
            <p:cNvSpPr>
              <a:spLocks noChangeShapeType="1"/>
            </p:cNvSpPr>
            <p:nvPr/>
          </p:nvSpPr>
          <p:spPr bwMode="auto">
            <a:xfrm>
              <a:off x="2505" y="1834"/>
              <a:ext cx="860"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9" name="Line 62"/>
            <p:cNvSpPr>
              <a:spLocks noChangeShapeType="1"/>
            </p:cNvSpPr>
            <p:nvPr/>
          </p:nvSpPr>
          <p:spPr bwMode="auto">
            <a:xfrm>
              <a:off x="3888" y="1834"/>
              <a:ext cx="259"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00" name="Line 63"/>
            <p:cNvSpPr>
              <a:spLocks noChangeShapeType="1"/>
            </p:cNvSpPr>
            <p:nvPr/>
          </p:nvSpPr>
          <p:spPr bwMode="auto">
            <a:xfrm>
              <a:off x="3365" y="1474"/>
              <a:ext cx="1" cy="72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01" name="Rectangle 64"/>
            <p:cNvSpPr>
              <a:spLocks noChangeArrowheads="1"/>
            </p:cNvSpPr>
            <p:nvPr/>
          </p:nvSpPr>
          <p:spPr bwMode="auto">
            <a:xfrm>
              <a:off x="2352" y="1372"/>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2" name="Rectangle 65"/>
            <p:cNvSpPr>
              <a:spLocks noChangeArrowheads="1"/>
            </p:cNvSpPr>
            <p:nvPr/>
          </p:nvSpPr>
          <p:spPr bwMode="auto">
            <a:xfrm>
              <a:off x="2497" y="1448"/>
              <a:ext cx="5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4</a:t>
              </a:r>
              <a:endParaRPr lang="en-US" b="1" i="1">
                <a:latin typeface="Arial" charset="0"/>
              </a:endParaRPr>
            </a:p>
          </p:txBody>
        </p:sp>
        <p:sp>
          <p:nvSpPr>
            <p:cNvPr id="65603" name="Rectangle 66"/>
            <p:cNvSpPr>
              <a:spLocks noChangeArrowheads="1"/>
            </p:cNvSpPr>
            <p:nvPr/>
          </p:nvSpPr>
          <p:spPr bwMode="auto">
            <a:xfrm>
              <a:off x="1448" y="2085"/>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4" name="Rectangle 67"/>
            <p:cNvSpPr>
              <a:spLocks noChangeArrowheads="1"/>
            </p:cNvSpPr>
            <p:nvPr/>
          </p:nvSpPr>
          <p:spPr bwMode="auto">
            <a:xfrm>
              <a:off x="1593" y="21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1</a:t>
              </a:r>
              <a:endParaRPr lang="en-US" b="1" i="1">
                <a:latin typeface="Arial" charset="0"/>
              </a:endParaRPr>
            </a:p>
          </p:txBody>
        </p:sp>
        <p:sp>
          <p:nvSpPr>
            <p:cNvPr id="65605" name="Rectangle 68"/>
            <p:cNvSpPr>
              <a:spLocks noChangeArrowheads="1"/>
            </p:cNvSpPr>
            <p:nvPr/>
          </p:nvSpPr>
          <p:spPr bwMode="auto">
            <a:xfrm>
              <a:off x="1916" y="280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6" name="Rectangle 69"/>
            <p:cNvSpPr>
              <a:spLocks noChangeArrowheads="1"/>
            </p:cNvSpPr>
            <p:nvPr/>
          </p:nvSpPr>
          <p:spPr bwMode="auto">
            <a:xfrm>
              <a:off x="2061" y="2882"/>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5</a:t>
              </a:r>
              <a:endParaRPr lang="en-US" b="1" i="1">
                <a:latin typeface="Arial" charset="0"/>
              </a:endParaRPr>
            </a:p>
          </p:txBody>
        </p:sp>
        <p:sp>
          <p:nvSpPr>
            <p:cNvPr id="65607" name="Rectangle 70"/>
            <p:cNvSpPr>
              <a:spLocks noChangeArrowheads="1"/>
            </p:cNvSpPr>
            <p:nvPr/>
          </p:nvSpPr>
          <p:spPr bwMode="auto">
            <a:xfrm>
              <a:off x="1539" y="1372"/>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8" name="Rectangle 71"/>
            <p:cNvSpPr>
              <a:spLocks noChangeArrowheads="1"/>
            </p:cNvSpPr>
            <p:nvPr/>
          </p:nvSpPr>
          <p:spPr bwMode="auto">
            <a:xfrm>
              <a:off x="1684" y="1448"/>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3</a:t>
              </a:r>
              <a:endParaRPr lang="en-US" b="1" i="1">
                <a:latin typeface="Arial" charset="0"/>
              </a:endParaRPr>
            </a:p>
          </p:txBody>
        </p:sp>
        <p:sp>
          <p:nvSpPr>
            <p:cNvPr id="65609" name="Rectangle 72"/>
            <p:cNvSpPr>
              <a:spLocks noChangeArrowheads="1"/>
            </p:cNvSpPr>
            <p:nvPr/>
          </p:nvSpPr>
          <p:spPr bwMode="auto">
            <a:xfrm>
              <a:off x="2452" y="2085"/>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10" name="Rectangle 73"/>
            <p:cNvSpPr>
              <a:spLocks noChangeArrowheads="1"/>
            </p:cNvSpPr>
            <p:nvPr/>
          </p:nvSpPr>
          <p:spPr bwMode="auto">
            <a:xfrm>
              <a:off x="2597" y="21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2</a:t>
              </a:r>
              <a:endParaRPr lang="en-US" b="1" i="1">
                <a:latin typeface="Arial" charset="0"/>
              </a:endParaRPr>
            </a:p>
          </p:txBody>
        </p:sp>
        <p:sp>
          <p:nvSpPr>
            <p:cNvPr id="65611" name="Rectangle 74"/>
            <p:cNvSpPr>
              <a:spLocks noChangeArrowheads="1"/>
            </p:cNvSpPr>
            <p:nvPr/>
          </p:nvSpPr>
          <p:spPr bwMode="auto">
            <a:xfrm>
              <a:off x="1901" y="865"/>
              <a:ext cx="8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V</a:t>
              </a:r>
              <a:endParaRPr lang="en-US" b="1" i="1">
                <a:latin typeface="Arial" charset="0"/>
              </a:endParaRPr>
            </a:p>
          </p:txBody>
        </p:sp>
        <p:sp>
          <p:nvSpPr>
            <p:cNvPr id="65612" name="Rectangle 75"/>
            <p:cNvSpPr>
              <a:spLocks noChangeArrowheads="1"/>
            </p:cNvSpPr>
            <p:nvPr/>
          </p:nvSpPr>
          <p:spPr bwMode="auto">
            <a:xfrm>
              <a:off x="2011" y="941"/>
              <a:ext cx="14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i="1">
                  <a:solidFill>
                    <a:srgbClr val="000000"/>
                  </a:solidFill>
                  <a:latin typeface="Times Ten Roman" pitchFamily="18" charset="0"/>
                </a:rPr>
                <a:t>DD</a:t>
              </a:r>
              <a:endParaRPr lang="en-US" b="1" i="1">
                <a:latin typeface="Arial" charset="0"/>
              </a:endParaRPr>
            </a:p>
          </p:txBody>
        </p:sp>
        <p:sp>
          <p:nvSpPr>
            <p:cNvPr id="65613" name="Rectangle 76"/>
            <p:cNvSpPr>
              <a:spLocks noChangeArrowheads="1"/>
            </p:cNvSpPr>
            <p:nvPr/>
          </p:nvSpPr>
          <p:spPr bwMode="auto">
            <a:xfrm>
              <a:off x="3008" y="2103"/>
              <a:ext cx="1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bit</a:t>
              </a:r>
              <a:endParaRPr lang="en-US" b="1" i="1">
                <a:latin typeface="Arial" charset="0"/>
              </a:endParaRPr>
            </a:p>
          </p:txBody>
        </p:sp>
        <p:sp>
          <p:nvSpPr>
            <p:cNvPr id="65614" name="Line 77"/>
            <p:cNvSpPr>
              <a:spLocks noChangeShapeType="1"/>
            </p:cNvSpPr>
            <p:nvPr/>
          </p:nvSpPr>
          <p:spPr bwMode="auto">
            <a:xfrm>
              <a:off x="3019" y="2112"/>
              <a:ext cx="154"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15" name="Rectangle 78"/>
            <p:cNvSpPr>
              <a:spLocks noChangeArrowheads="1"/>
            </p:cNvSpPr>
            <p:nvPr/>
          </p:nvSpPr>
          <p:spPr bwMode="auto">
            <a:xfrm>
              <a:off x="817" y="2103"/>
              <a:ext cx="1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bit</a:t>
              </a:r>
              <a:endParaRPr lang="en-US" b="1" i="1">
                <a:latin typeface="Arial" charset="0"/>
              </a:endParaRPr>
            </a:p>
          </p:txBody>
        </p:sp>
        <p:sp>
          <p:nvSpPr>
            <p:cNvPr id="65616" name="Rectangle 79"/>
            <p:cNvSpPr>
              <a:spLocks noChangeArrowheads="1"/>
            </p:cNvSpPr>
            <p:nvPr/>
          </p:nvSpPr>
          <p:spPr bwMode="auto">
            <a:xfrm>
              <a:off x="1254" y="2825"/>
              <a:ext cx="15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SE</a:t>
              </a:r>
              <a:endParaRPr lang="en-US" b="1" i="1">
                <a:latin typeface="Arial" charset="0"/>
              </a:endParaRPr>
            </a:p>
          </p:txBody>
        </p:sp>
        <p:sp>
          <p:nvSpPr>
            <p:cNvPr id="65617" name="Rectangle 80"/>
            <p:cNvSpPr>
              <a:spLocks noChangeArrowheads="1"/>
            </p:cNvSpPr>
            <p:nvPr/>
          </p:nvSpPr>
          <p:spPr bwMode="auto">
            <a:xfrm>
              <a:off x="3974" y="1629"/>
              <a:ext cx="2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Out</a:t>
              </a:r>
              <a:endParaRPr lang="en-US" b="1" i="1">
                <a:latin typeface="Arial" charset="0"/>
              </a:endParaRPr>
            </a:p>
          </p:txBody>
        </p:sp>
        <p:sp>
          <p:nvSpPr>
            <p:cNvPr id="65618" name="Rectangle 81"/>
            <p:cNvSpPr>
              <a:spLocks noChangeArrowheads="1"/>
            </p:cNvSpPr>
            <p:nvPr/>
          </p:nvSpPr>
          <p:spPr bwMode="auto">
            <a:xfrm>
              <a:off x="3049" y="1598"/>
              <a:ext cx="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y</a:t>
              </a:r>
              <a:endParaRPr lang="en-US" b="1" i="1">
                <a:latin typeface="Arial" charset="0"/>
              </a:endParaRPr>
            </a:p>
          </p:txBody>
        </p:sp>
      </p:grpSp>
      <p:sp>
        <p:nvSpPr>
          <p:cNvPr id="2" name="Titel 1"/>
          <p:cNvSpPr>
            <a:spLocks noGrp="1"/>
          </p:cNvSpPr>
          <p:nvPr>
            <p:ph type="title"/>
          </p:nvPr>
        </p:nvSpPr>
        <p:spPr/>
        <p:txBody>
          <a:bodyPr/>
          <a:lstStyle/>
          <a:p>
            <a:r>
              <a:rPr lang="de-DE" dirty="0" smtClean="0"/>
              <a:t>Sense </a:t>
            </a:r>
            <a:r>
              <a:rPr lang="de-DE" dirty="0" err="1" smtClean="0"/>
              <a:t>amplifier</a:t>
            </a:r>
            <a:endParaRPr lang="de-DE" dirty="0"/>
          </a:p>
        </p:txBody>
      </p:sp>
    </p:spTree>
    <p:extLst>
      <p:ext uri="{BB962C8B-B14F-4D97-AF65-F5344CB8AC3E}">
        <p14:creationId xmlns:p14="http://schemas.microsoft.com/office/powerpoint/2010/main" val="3051156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DRAM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48</a:t>
            </a:fld>
            <a:endParaRPr lang="de-DE" altLang="de-DE"/>
          </a:p>
        </p:txBody>
      </p:sp>
    </p:spTree>
    <p:extLst>
      <p:ext uri="{BB962C8B-B14F-4D97-AF65-F5344CB8AC3E}">
        <p14:creationId xmlns:p14="http://schemas.microsoft.com/office/powerpoint/2010/main" val="80908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49</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spTree>
    <p:extLst>
      <p:ext uri="{BB962C8B-B14F-4D97-AF65-F5344CB8AC3E}">
        <p14:creationId xmlns:p14="http://schemas.microsoft.com/office/powerpoint/2010/main" val="364721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5"/>
          <p:cNvSpPr>
            <a:spLocks noChangeArrowheads="1"/>
          </p:cNvSpPr>
          <p:nvPr/>
        </p:nvSpPr>
        <p:spPr bwMode="auto">
          <a:xfrm>
            <a:off x="5986463" y="25558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Titel 1"/>
          <p:cNvSpPr>
            <a:spLocks noGrp="1"/>
          </p:cNvSpPr>
          <p:nvPr>
            <p:ph type="title"/>
          </p:nvPr>
        </p:nvSpPr>
        <p:spPr/>
        <p:txBody>
          <a:bodyPr/>
          <a:lstStyle/>
          <a:p>
            <a:r>
              <a:rPr lang="de-DE" dirty="0"/>
              <a:t>Struktur</a:t>
            </a:r>
          </a:p>
        </p:txBody>
      </p:sp>
      <p:sp>
        <p:nvSpPr>
          <p:cNvPr id="7" name="Rechteck 6"/>
          <p:cNvSpPr/>
          <p:nvPr/>
        </p:nvSpPr>
        <p:spPr bwMode="auto">
          <a:xfrm>
            <a:off x="21336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 name="Gerade Verbindung mit Pfeil 3"/>
          <p:cNvCxnSpPr/>
          <p:nvPr/>
        </p:nvCxnSpPr>
        <p:spPr bwMode="auto">
          <a:xfrm>
            <a:off x="2438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2590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a:off x="2743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a:off x="2895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uppieren 2"/>
          <p:cNvGrpSpPr/>
          <p:nvPr/>
        </p:nvGrpSpPr>
        <p:grpSpPr>
          <a:xfrm>
            <a:off x="1066800" y="1981200"/>
            <a:ext cx="7543800" cy="1981200"/>
            <a:chOff x="1066800" y="1981200"/>
            <a:chExt cx="2667000" cy="1981200"/>
          </a:xfrm>
        </p:grpSpPr>
        <p:cxnSp>
          <p:nvCxnSpPr>
            <p:cNvPr id="14" name="Gerade Verbindung mit Pfeil 13"/>
            <p:cNvCxnSpPr/>
            <p:nvPr/>
          </p:nvCxnSpPr>
          <p:spPr bwMode="auto">
            <a:xfrm>
              <a:off x="1066800" y="19812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066800" y="22098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1066800" y="2438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1066800" y="3962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Rechteck 20"/>
          <p:cNvSpPr/>
          <p:nvPr/>
        </p:nvSpPr>
        <p:spPr bwMode="auto">
          <a:xfrm>
            <a:off x="32004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 name="Gerade Verbindung mit Pfeil 21"/>
          <p:cNvCxnSpPr/>
          <p:nvPr/>
        </p:nvCxnSpPr>
        <p:spPr bwMode="auto">
          <a:xfrm>
            <a:off x="3505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a:off x="3657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3810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3962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hteck 25"/>
          <p:cNvSpPr/>
          <p:nvPr/>
        </p:nvSpPr>
        <p:spPr bwMode="auto">
          <a:xfrm>
            <a:off x="42672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 name="Gerade Verbindung mit Pfeil 26"/>
          <p:cNvCxnSpPr/>
          <p:nvPr/>
        </p:nvCxnSpPr>
        <p:spPr bwMode="auto">
          <a:xfrm>
            <a:off x="4572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4724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a:off x="4876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p:nvPr/>
        </p:nvCxnSpPr>
        <p:spPr bwMode="auto">
          <a:xfrm>
            <a:off x="5029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hteck 30"/>
          <p:cNvSpPr/>
          <p:nvPr/>
        </p:nvSpPr>
        <p:spPr bwMode="auto">
          <a:xfrm>
            <a:off x="53340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2" name="Gerade Verbindung mit Pfeil 31"/>
          <p:cNvCxnSpPr/>
          <p:nvPr/>
        </p:nvCxnSpPr>
        <p:spPr bwMode="auto">
          <a:xfrm>
            <a:off x="5638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p:cNvCxnSpPr/>
          <p:nvPr/>
        </p:nvCxnSpPr>
        <p:spPr bwMode="auto">
          <a:xfrm>
            <a:off x="5791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p:cNvCxnSpPr/>
          <p:nvPr/>
        </p:nvCxnSpPr>
        <p:spPr bwMode="auto">
          <a:xfrm>
            <a:off x="5943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p:nvPr/>
        </p:nvCxnSpPr>
        <p:spPr bwMode="auto">
          <a:xfrm>
            <a:off x="6096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rapezoid 7"/>
          <p:cNvSpPr/>
          <p:nvPr/>
        </p:nvSpPr>
        <p:spPr bwMode="auto">
          <a:xfrm rot="16200000">
            <a:off x="-381000" y="2743200"/>
            <a:ext cx="2362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Trapezoid 35"/>
          <p:cNvSpPr/>
          <p:nvPr/>
        </p:nvSpPr>
        <p:spPr bwMode="auto">
          <a:xfrm flipV="1">
            <a:off x="2133600" y="5257800"/>
            <a:ext cx="4267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9" name="Gruppieren 8"/>
          <p:cNvGrpSpPr/>
          <p:nvPr/>
        </p:nvGrpSpPr>
        <p:grpSpPr>
          <a:xfrm>
            <a:off x="4038600" y="5791200"/>
            <a:ext cx="457200" cy="533400"/>
            <a:chOff x="7848600" y="2057400"/>
            <a:chExt cx="457200" cy="3733800"/>
          </a:xfrm>
        </p:grpSpPr>
        <p:cxnSp>
          <p:nvCxnSpPr>
            <p:cNvPr id="37" name="Gerade Verbindung mit Pfeil 36"/>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mit Pfeil 39"/>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uppieren 41"/>
          <p:cNvGrpSpPr/>
          <p:nvPr/>
        </p:nvGrpSpPr>
        <p:grpSpPr>
          <a:xfrm rot="16200000">
            <a:off x="1485900" y="5295900"/>
            <a:ext cx="457200" cy="533400"/>
            <a:chOff x="7848600" y="2057400"/>
            <a:chExt cx="457200" cy="3733800"/>
          </a:xfrm>
        </p:grpSpPr>
        <p:cxnSp>
          <p:nvCxnSpPr>
            <p:cNvPr id="43" name="Gerade Verbindung mit Pfeil 42"/>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mit Pfeil 43"/>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mit Pfeil 44"/>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mit Pfeil 45"/>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 name="Gruppieren 46"/>
          <p:cNvGrpSpPr/>
          <p:nvPr/>
        </p:nvGrpSpPr>
        <p:grpSpPr>
          <a:xfrm rot="16200000">
            <a:off x="38100" y="2705100"/>
            <a:ext cx="457200" cy="533400"/>
            <a:chOff x="7848600" y="2057400"/>
            <a:chExt cx="457200" cy="3733800"/>
          </a:xfrm>
        </p:grpSpPr>
        <p:cxnSp>
          <p:nvCxnSpPr>
            <p:cNvPr id="48" name="Gerade Verbindung mit Pfeil 47"/>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mit Pfeil 48"/>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mit Pfeil 50"/>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Gleichschenkliges Dreieck 12"/>
          <p:cNvSpPr/>
          <p:nvPr/>
        </p:nvSpPr>
        <p:spPr bwMode="auto">
          <a:xfrm flipV="1">
            <a:off x="3657600" y="6324600"/>
            <a:ext cx="1219200" cy="3810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216" name="Textfeld 9215"/>
          <p:cNvSpPr txBox="1"/>
          <p:nvPr/>
        </p:nvSpPr>
        <p:spPr>
          <a:xfrm>
            <a:off x="5325193" y="6324600"/>
            <a:ext cx="593432" cy="276999"/>
          </a:xfrm>
          <a:prstGeom prst="rect">
            <a:avLst/>
          </a:prstGeom>
          <a:noFill/>
        </p:spPr>
        <p:txBody>
          <a:bodyPr wrap="none" rtlCol="0">
            <a:spAutoFit/>
          </a:bodyPr>
          <a:lstStyle/>
          <a:p>
            <a:r>
              <a:rPr lang="de-DE" dirty="0" smtClean="0"/>
              <a:t>Driver</a:t>
            </a:r>
            <a:endParaRPr lang="de-DE" dirty="0"/>
          </a:p>
        </p:txBody>
      </p:sp>
      <p:sp>
        <p:nvSpPr>
          <p:cNvPr id="9217" name="Rechteck 9216"/>
          <p:cNvSpPr/>
          <p:nvPr/>
        </p:nvSpPr>
        <p:spPr>
          <a:xfrm>
            <a:off x="2822322" y="5486400"/>
            <a:ext cx="925254" cy="276999"/>
          </a:xfrm>
          <a:prstGeom prst="rect">
            <a:avLst/>
          </a:prstGeom>
        </p:spPr>
        <p:txBody>
          <a:bodyPr wrap="none">
            <a:spAutoFit/>
          </a:bodyPr>
          <a:lstStyle/>
          <a:p>
            <a:r>
              <a:rPr lang="de-DE" dirty="0" smtClean="0"/>
              <a:t>Multiplexer</a:t>
            </a:r>
            <a:endParaRPr lang="de-DE" dirty="0"/>
          </a:p>
        </p:txBody>
      </p:sp>
      <p:sp>
        <p:nvSpPr>
          <p:cNvPr id="52" name="Textfeld 51"/>
          <p:cNvSpPr txBox="1"/>
          <p:nvPr/>
        </p:nvSpPr>
        <p:spPr>
          <a:xfrm>
            <a:off x="304800" y="1524000"/>
            <a:ext cx="1351652" cy="276999"/>
          </a:xfrm>
          <a:prstGeom prst="rect">
            <a:avLst/>
          </a:prstGeom>
          <a:noFill/>
        </p:spPr>
        <p:txBody>
          <a:bodyPr wrap="none" rtlCol="0">
            <a:spAutoFit/>
          </a:bodyPr>
          <a:lstStyle/>
          <a:p>
            <a:r>
              <a:rPr lang="en-US" dirty="0" smtClean="0"/>
              <a:t>Address decoder</a:t>
            </a:r>
            <a:endParaRPr lang="en-US" dirty="0"/>
          </a:p>
        </p:txBody>
      </p:sp>
      <p:sp>
        <p:nvSpPr>
          <p:cNvPr id="53" name="Textfeld 52"/>
          <p:cNvSpPr txBox="1"/>
          <p:nvPr/>
        </p:nvSpPr>
        <p:spPr>
          <a:xfrm>
            <a:off x="-76200" y="3200400"/>
            <a:ext cx="747320" cy="276999"/>
          </a:xfrm>
          <a:prstGeom prst="rect">
            <a:avLst/>
          </a:prstGeom>
          <a:noFill/>
        </p:spPr>
        <p:txBody>
          <a:bodyPr wrap="none" rtlCol="0">
            <a:spAutoFit/>
          </a:bodyPr>
          <a:lstStyle/>
          <a:p>
            <a:r>
              <a:rPr lang="en-US" dirty="0" smtClean="0"/>
              <a:t>Address</a:t>
            </a:r>
            <a:endParaRPr lang="en-US" dirty="0"/>
          </a:p>
        </p:txBody>
      </p:sp>
      <p:sp>
        <p:nvSpPr>
          <p:cNvPr id="54" name="Textfeld 53"/>
          <p:cNvSpPr txBox="1"/>
          <p:nvPr/>
        </p:nvSpPr>
        <p:spPr>
          <a:xfrm>
            <a:off x="1295400" y="5029200"/>
            <a:ext cx="747320" cy="276999"/>
          </a:xfrm>
          <a:prstGeom prst="rect">
            <a:avLst/>
          </a:prstGeom>
          <a:noFill/>
        </p:spPr>
        <p:txBody>
          <a:bodyPr wrap="none" rtlCol="0">
            <a:spAutoFit/>
          </a:bodyPr>
          <a:lstStyle/>
          <a:p>
            <a:r>
              <a:rPr lang="en-US" dirty="0" smtClean="0"/>
              <a:t>Address</a:t>
            </a:r>
            <a:endParaRPr lang="en-US" dirty="0"/>
          </a:p>
        </p:txBody>
      </p:sp>
      <p:sp>
        <p:nvSpPr>
          <p:cNvPr id="55" name="Textfeld 54"/>
          <p:cNvSpPr txBox="1"/>
          <p:nvPr/>
        </p:nvSpPr>
        <p:spPr>
          <a:xfrm>
            <a:off x="7162800" y="5943600"/>
            <a:ext cx="1585692" cy="276999"/>
          </a:xfrm>
          <a:prstGeom prst="rect">
            <a:avLst/>
          </a:prstGeom>
          <a:noFill/>
        </p:spPr>
        <p:txBody>
          <a:bodyPr wrap="none" rtlCol="0">
            <a:spAutoFit/>
          </a:bodyPr>
          <a:lstStyle/>
          <a:p>
            <a:r>
              <a:rPr lang="en-US" dirty="0" smtClean="0"/>
              <a:t>Aspect ratio is better</a:t>
            </a:r>
            <a:endParaRPr lang="en-US" dirty="0"/>
          </a:p>
        </p:txBody>
      </p:sp>
    </p:spTree>
    <p:extLst>
      <p:ext uri="{BB962C8B-B14F-4D97-AF65-F5344CB8AC3E}">
        <p14:creationId xmlns:p14="http://schemas.microsoft.com/office/powerpoint/2010/main" val="25496412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50</a:t>
            </a:fld>
            <a:endParaRPr lang="de-DE" altLang="de-DE"/>
          </a:p>
        </p:txBody>
      </p:sp>
      <p:cxnSp>
        <p:nvCxnSpPr>
          <p:cNvPr id="14" name="Gerade Verbindung 13"/>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spTree>
    <p:extLst>
      <p:ext uri="{BB962C8B-B14F-4D97-AF65-F5344CB8AC3E}">
        <p14:creationId xmlns:p14="http://schemas.microsoft.com/office/powerpoint/2010/main" val="152557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51</a:t>
            </a:fld>
            <a:endParaRPr lang="de-DE" altLang="de-DE"/>
          </a:p>
        </p:txBody>
      </p:sp>
      <p:cxnSp>
        <p:nvCxnSpPr>
          <p:cNvPr id="14" name="Gerade Verbindung 13"/>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5029200" y="4953000"/>
            <a:ext cx="914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4618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52</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212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Store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53</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a:off x="48768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eck 5"/>
          <p:cNvSpPr/>
          <p:nvPr/>
        </p:nvSpPr>
        <p:spPr bwMode="auto">
          <a:xfrm>
            <a:off x="5181600" y="5334000"/>
            <a:ext cx="304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54864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57912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48768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feld 51"/>
          <p:cNvSpPr txBox="1"/>
          <p:nvPr/>
        </p:nvSpPr>
        <p:spPr>
          <a:xfrm>
            <a:off x="4419600" y="6019800"/>
            <a:ext cx="2949846" cy="276999"/>
          </a:xfrm>
          <a:prstGeom prst="rect">
            <a:avLst/>
          </a:prstGeom>
          <a:noFill/>
        </p:spPr>
        <p:txBody>
          <a:bodyPr wrap="none" rtlCol="0">
            <a:spAutoFit/>
          </a:bodyPr>
          <a:lstStyle/>
          <a:p>
            <a:r>
              <a:rPr lang="en-US" dirty="0" err="1" smtClean="0"/>
              <a:t>Leckstrom</a:t>
            </a:r>
            <a:r>
              <a:rPr lang="en-US" dirty="0" smtClean="0"/>
              <a:t> </a:t>
            </a:r>
            <a:r>
              <a:rPr lang="en-US" dirty="0" err="1" smtClean="0"/>
              <a:t>ist</a:t>
            </a:r>
            <a:r>
              <a:rPr lang="en-US" dirty="0" smtClean="0"/>
              <a:t> Problem, </a:t>
            </a:r>
            <a:r>
              <a:rPr lang="en-US" dirty="0" err="1" smtClean="0"/>
              <a:t>Ladung</a:t>
            </a:r>
            <a:r>
              <a:rPr lang="en-US" dirty="0" smtClean="0"/>
              <a:t> </a:t>
            </a:r>
            <a:r>
              <a:rPr lang="en-US" dirty="0" err="1" smtClean="0"/>
              <a:t>fliesst</a:t>
            </a:r>
            <a:r>
              <a:rPr lang="en-US" dirty="0" smtClean="0"/>
              <a:t> ab</a:t>
            </a:r>
            <a:endParaRPr lang="en-US" dirty="0"/>
          </a:p>
        </p:txBody>
      </p:sp>
      <p:cxnSp>
        <p:nvCxnSpPr>
          <p:cNvPr id="7" name="Gerade Verbindung mit Pfeil 6"/>
          <p:cNvCxnSpPr/>
          <p:nvPr/>
        </p:nvCxnSpPr>
        <p:spPr bwMode="auto">
          <a:xfrm>
            <a:off x="4953000" y="5715000"/>
            <a:ext cx="7620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7395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Store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54</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a:off x="48768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eck 5"/>
          <p:cNvSpPr/>
          <p:nvPr/>
        </p:nvSpPr>
        <p:spPr bwMode="auto">
          <a:xfrm>
            <a:off x="5181600" y="5334000"/>
            <a:ext cx="304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54864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57912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48768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4800600" y="4648200"/>
            <a:ext cx="314510" cy="369332"/>
          </a:xfrm>
          <a:prstGeom prst="rect">
            <a:avLst/>
          </a:prstGeom>
          <a:noFill/>
        </p:spPr>
        <p:txBody>
          <a:bodyPr wrap="square" rtlCol="0">
            <a:spAutoFit/>
          </a:bodyPr>
          <a:lstStyle/>
          <a:p>
            <a:r>
              <a:rPr lang="en-US" sz="1800" dirty="0" smtClean="0">
                <a:sym typeface="Wingdings" panose="05000000000000000000" pitchFamily="2" charset="2"/>
              </a:rPr>
              <a:t></a:t>
            </a:r>
            <a:endParaRPr lang="en-US" sz="1800" dirty="0"/>
          </a:p>
        </p:txBody>
      </p:sp>
      <p:sp>
        <p:nvSpPr>
          <p:cNvPr id="7" name="Textfeld 6"/>
          <p:cNvSpPr txBox="1"/>
          <p:nvPr/>
        </p:nvSpPr>
        <p:spPr>
          <a:xfrm>
            <a:off x="4419600" y="6019800"/>
            <a:ext cx="2949846" cy="276999"/>
          </a:xfrm>
          <a:prstGeom prst="rect">
            <a:avLst/>
          </a:prstGeom>
          <a:noFill/>
        </p:spPr>
        <p:txBody>
          <a:bodyPr wrap="none" rtlCol="0">
            <a:spAutoFit/>
          </a:bodyPr>
          <a:lstStyle/>
          <a:p>
            <a:r>
              <a:rPr lang="en-US" dirty="0" err="1" smtClean="0"/>
              <a:t>Leckstrom</a:t>
            </a:r>
            <a:r>
              <a:rPr lang="en-US" dirty="0" smtClean="0"/>
              <a:t> </a:t>
            </a:r>
            <a:r>
              <a:rPr lang="en-US" dirty="0" err="1" smtClean="0"/>
              <a:t>ist</a:t>
            </a:r>
            <a:r>
              <a:rPr lang="en-US" dirty="0" smtClean="0"/>
              <a:t> Problem, </a:t>
            </a:r>
            <a:r>
              <a:rPr lang="en-US" dirty="0" err="1" smtClean="0"/>
              <a:t>Ladung</a:t>
            </a:r>
            <a:r>
              <a:rPr lang="en-US" dirty="0" smtClean="0"/>
              <a:t> </a:t>
            </a:r>
            <a:r>
              <a:rPr lang="en-US" dirty="0" err="1" smtClean="0"/>
              <a:t>fliesst</a:t>
            </a:r>
            <a:r>
              <a:rPr lang="en-US" dirty="0" smtClean="0"/>
              <a:t> ab</a:t>
            </a:r>
            <a:endParaRPr lang="en-US" dirty="0"/>
          </a:p>
        </p:txBody>
      </p:sp>
    </p:spTree>
    <p:extLst>
      <p:ext uri="{BB962C8B-B14F-4D97-AF65-F5344CB8AC3E}">
        <p14:creationId xmlns:p14="http://schemas.microsoft.com/office/powerpoint/2010/main" val="80519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55</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130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56</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219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57</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3765176" y="3350192"/>
            <a:ext cx="2581836" cy="2015184"/>
          </a:xfrm>
          <a:custGeom>
            <a:avLst/>
            <a:gdLst>
              <a:gd name="connsiteX0" fmla="*/ 2581836 w 2581836"/>
              <a:gd name="connsiteY0" fmla="*/ 186384 h 2015184"/>
              <a:gd name="connsiteX1" fmla="*/ 672353 w 2581836"/>
              <a:gd name="connsiteY1" fmla="*/ 172937 h 2015184"/>
              <a:gd name="connsiteX2" fmla="*/ 0 w 2581836"/>
              <a:gd name="connsiteY2" fmla="*/ 2015184 h 2015184"/>
            </a:gdLst>
            <a:ahLst/>
            <a:cxnLst>
              <a:cxn ang="0">
                <a:pos x="connsiteX0" y="connsiteY0"/>
              </a:cxn>
              <a:cxn ang="0">
                <a:pos x="connsiteX1" y="connsiteY1"/>
              </a:cxn>
              <a:cxn ang="0">
                <a:pos x="connsiteX2" y="connsiteY2"/>
              </a:cxn>
            </a:cxnLst>
            <a:rect l="l" t="t" r="r" b="b"/>
            <a:pathLst>
              <a:path w="2581836" h="2015184">
                <a:moveTo>
                  <a:pt x="2581836" y="186384"/>
                </a:moveTo>
                <a:cubicBezTo>
                  <a:pt x="1842247" y="27260"/>
                  <a:pt x="1102659" y="-131863"/>
                  <a:pt x="672353" y="172937"/>
                </a:cubicBezTo>
                <a:cubicBezTo>
                  <a:pt x="242047" y="477737"/>
                  <a:pt x="121023" y="1246460"/>
                  <a:pt x="0" y="2015184"/>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4163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58</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3765176" y="3350192"/>
            <a:ext cx="2581836" cy="2015184"/>
          </a:xfrm>
          <a:custGeom>
            <a:avLst/>
            <a:gdLst>
              <a:gd name="connsiteX0" fmla="*/ 2581836 w 2581836"/>
              <a:gd name="connsiteY0" fmla="*/ 186384 h 2015184"/>
              <a:gd name="connsiteX1" fmla="*/ 672353 w 2581836"/>
              <a:gd name="connsiteY1" fmla="*/ 172937 h 2015184"/>
              <a:gd name="connsiteX2" fmla="*/ 0 w 2581836"/>
              <a:gd name="connsiteY2" fmla="*/ 2015184 h 2015184"/>
            </a:gdLst>
            <a:ahLst/>
            <a:cxnLst>
              <a:cxn ang="0">
                <a:pos x="connsiteX0" y="connsiteY0"/>
              </a:cxn>
              <a:cxn ang="0">
                <a:pos x="connsiteX1" y="connsiteY1"/>
              </a:cxn>
              <a:cxn ang="0">
                <a:pos x="connsiteX2" y="connsiteY2"/>
              </a:cxn>
            </a:cxnLst>
            <a:rect l="l" t="t" r="r" b="b"/>
            <a:pathLst>
              <a:path w="2581836" h="2015184">
                <a:moveTo>
                  <a:pt x="2581836" y="186384"/>
                </a:moveTo>
                <a:cubicBezTo>
                  <a:pt x="1842247" y="27260"/>
                  <a:pt x="1102659" y="-131863"/>
                  <a:pt x="672353" y="172937"/>
                </a:cubicBezTo>
                <a:cubicBezTo>
                  <a:pt x="242047" y="477737"/>
                  <a:pt x="121023" y="1246460"/>
                  <a:pt x="0" y="2015184"/>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Ellipse 4"/>
          <p:cNvSpPr/>
          <p:nvPr/>
        </p:nvSpPr>
        <p:spPr bwMode="auto">
          <a:xfrm>
            <a:off x="4495800" y="4648200"/>
            <a:ext cx="609600" cy="1066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Textfeld 48"/>
          <p:cNvSpPr txBox="1"/>
          <p:nvPr/>
        </p:nvSpPr>
        <p:spPr>
          <a:xfrm>
            <a:off x="5044775" y="6019800"/>
            <a:ext cx="1699504" cy="276999"/>
          </a:xfrm>
          <a:prstGeom prst="rect">
            <a:avLst/>
          </a:prstGeom>
          <a:noFill/>
        </p:spPr>
        <p:txBody>
          <a:bodyPr wrap="none" rtlCol="0">
            <a:spAutoFit/>
          </a:bodyPr>
          <a:lstStyle/>
          <a:p>
            <a:r>
              <a:rPr lang="en-US" dirty="0" err="1" smtClean="0"/>
              <a:t>Ladung</a:t>
            </a:r>
            <a:r>
              <a:rPr lang="en-US" dirty="0" smtClean="0"/>
              <a:t> </a:t>
            </a:r>
            <a:r>
              <a:rPr lang="en-US" dirty="0" err="1" smtClean="0"/>
              <a:t>bleibt</a:t>
            </a:r>
            <a:r>
              <a:rPr lang="en-US" dirty="0" smtClean="0"/>
              <a:t> </a:t>
            </a:r>
            <a:r>
              <a:rPr lang="en-US" dirty="0" err="1" smtClean="0"/>
              <a:t>erhalten</a:t>
            </a:r>
            <a:endParaRPr lang="en-US" dirty="0"/>
          </a:p>
        </p:txBody>
      </p:sp>
    </p:spTree>
    <p:extLst>
      <p:ext uri="{BB962C8B-B14F-4D97-AF65-F5344CB8AC3E}">
        <p14:creationId xmlns:p14="http://schemas.microsoft.com/office/powerpoint/2010/main" val="151980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59</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7834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t>Programmiert </a:t>
            </a:r>
            <a:r>
              <a:rPr lang="de-DE" dirty="0"/>
              <a:t>bei Herstellung</a:t>
            </a:r>
          </a:p>
        </p:txBody>
      </p:sp>
      <p:sp>
        <p:nvSpPr>
          <p:cNvPr id="3" name="Titel 2"/>
          <p:cNvSpPr>
            <a:spLocks noGrp="1"/>
          </p:cNvSpPr>
          <p:nvPr>
            <p:ph type="title"/>
          </p:nvPr>
        </p:nvSpPr>
        <p:spPr/>
        <p:txBody>
          <a:bodyPr/>
          <a:lstStyle/>
          <a:p>
            <a:r>
              <a:rPr lang="de-DE" dirty="0" smtClean="0"/>
              <a:t>ROM</a:t>
            </a:r>
            <a:endParaRPr lang="de-DE" dirty="0"/>
          </a:p>
        </p:txBody>
      </p:sp>
      <p:pic>
        <p:nvPicPr>
          <p:cNvPr id="32" name="Picture 3" descr="Rom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725613"/>
            <a:ext cx="518992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hteck 32"/>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447800"/>
            <a:ext cx="3115078" cy="3269290"/>
          </a:xfrm>
          <a:prstGeom prst="rect">
            <a:avLst/>
          </a:prstGeom>
        </p:spPr>
      </p:pic>
      <p:sp>
        <p:nvSpPr>
          <p:cNvPr id="5" name="Ellipse 4"/>
          <p:cNvSpPr/>
          <p:nvPr/>
        </p:nvSpPr>
        <p:spPr bwMode="auto">
          <a:xfrm>
            <a:off x="1371600" y="2895600"/>
            <a:ext cx="13716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 name="Textfeld 5"/>
          <p:cNvSpPr txBox="1"/>
          <p:nvPr/>
        </p:nvSpPr>
        <p:spPr>
          <a:xfrm>
            <a:off x="1177822" y="5105400"/>
            <a:ext cx="1301959" cy="276999"/>
          </a:xfrm>
          <a:prstGeom prst="rect">
            <a:avLst/>
          </a:prstGeom>
          <a:noFill/>
        </p:spPr>
        <p:txBody>
          <a:bodyPr wrap="none" rtlCol="0">
            <a:spAutoFit/>
          </a:bodyPr>
          <a:lstStyle/>
          <a:p>
            <a:r>
              <a:rPr lang="en-US" dirty="0" err="1" smtClean="0"/>
              <a:t>Schottky</a:t>
            </a:r>
            <a:r>
              <a:rPr lang="en-US" dirty="0" smtClean="0"/>
              <a:t> </a:t>
            </a:r>
            <a:r>
              <a:rPr lang="en-US" dirty="0" err="1" smtClean="0"/>
              <a:t>Dioden</a:t>
            </a:r>
            <a:endParaRPr lang="en-US" dirty="0"/>
          </a:p>
        </p:txBody>
      </p:sp>
      <p:cxnSp>
        <p:nvCxnSpPr>
          <p:cNvPr id="9" name="Gerade Verbindung mit Pfeil 8"/>
          <p:cNvCxnSpPr/>
          <p:nvPr/>
        </p:nvCxnSpPr>
        <p:spPr bwMode="auto">
          <a:xfrm flipV="1">
            <a:off x="1828800" y="4343400"/>
            <a:ext cx="0" cy="6096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16417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60</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162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61</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7883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62</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824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63</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2713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64</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mit Pfeil 5"/>
          <p:cNvCxnSpPr/>
          <p:nvPr/>
        </p:nvCxnSpPr>
        <p:spPr bwMode="auto">
          <a:xfrm flipV="1">
            <a:off x="3124200" y="2362200"/>
            <a:ext cx="0" cy="762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mit Pfeil 8"/>
          <p:cNvCxnSpPr/>
          <p:nvPr/>
        </p:nvCxnSpPr>
        <p:spPr bwMode="auto">
          <a:xfrm>
            <a:off x="2743200" y="2362200"/>
            <a:ext cx="3200400" cy="1143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a:off x="2743200" y="1295400"/>
            <a:ext cx="1981200" cy="36576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8841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65</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p:cNvCxnSpPr/>
          <p:nvPr/>
        </p:nvCxnSpPr>
        <p:spPr bwMode="auto">
          <a:xfrm flipV="1">
            <a:off x="3581400" y="2209800"/>
            <a:ext cx="0" cy="762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mit Pfeil 45"/>
          <p:cNvCxnSpPr/>
          <p:nvPr/>
        </p:nvCxnSpPr>
        <p:spPr bwMode="auto">
          <a:xfrm>
            <a:off x="3581400" y="2209800"/>
            <a:ext cx="2362200" cy="12954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mit Pfeil 46"/>
          <p:cNvCxnSpPr/>
          <p:nvPr/>
        </p:nvCxnSpPr>
        <p:spPr bwMode="auto">
          <a:xfrm>
            <a:off x="3581400" y="2209800"/>
            <a:ext cx="1143000" cy="27432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473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66</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451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67</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V="1">
            <a:off x="8610600" y="5562600"/>
            <a:ext cx="0" cy="533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H="1">
            <a:off x="7315200" y="55626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5943600" y="5562600"/>
            <a:ext cx="1524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7792565" y="5105400"/>
            <a:ext cx="721672" cy="276999"/>
          </a:xfrm>
          <a:prstGeom prst="rect">
            <a:avLst/>
          </a:prstGeom>
          <a:noFill/>
        </p:spPr>
        <p:txBody>
          <a:bodyPr wrap="none" rtlCol="0">
            <a:spAutoFit/>
          </a:bodyPr>
          <a:lstStyle/>
          <a:p>
            <a:r>
              <a:rPr lang="en-US" dirty="0" smtClean="0"/>
              <a:t>Refresh</a:t>
            </a:r>
            <a:endParaRPr lang="en-US" dirty="0"/>
          </a:p>
        </p:txBody>
      </p:sp>
    </p:spTree>
    <p:extLst>
      <p:ext uri="{BB962C8B-B14F-4D97-AF65-F5344CB8AC3E}">
        <p14:creationId xmlns:p14="http://schemas.microsoft.com/office/powerpoint/2010/main" val="260316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68</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3048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V="1">
            <a:off x="8610600" y="5562600"/>
            <a:ext cx="0" cy="533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H="1">
            <a:off x="7315200" y="55626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5943600" y="5562600"/>
            <a:ext cx="1524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5943600" y="2514600"/>
            <a:ext cx="0" cy="4038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flipH="1">
            <a:off x="4191000" y="1295400"/>
            <a:ext cx="2286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4419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p:cNvSpPr txBox="1"/>
          <p:nvPr/>
        </p:nvSpPr>
        <p:spPr>
          <a:xfrm>
            <a:off x="7792565" y="5105400"/>
            <a:ext cx="721672" cy="276999"/>
          </a:xfrm>
          <a:prstGeom prst="rect">
            <a:avLst/>
          </a:prstGeom>
          <a:noFill/>
        </p:spPr>
        <p:txBody>
          <a:bodyPr wrap="none" rtlCol="0">
            <a:spAutoFit/>
          </a:bodyPr>
          <a:lstStyle/>
          <a:p>
            <a:r>
              <a:rPr lang="en-US" dirty="0" smtClean="0"/>
              <a:t>Refresh</a:t>
            </a:r>
            <a:endParaRPr lang="en-US" dirty="0"/>
          </a:p>
        </p:txBody>
      </p:sp>
    </p:spTree>
    <p:extLst>
      <p:ext uri="{BB962C8B-B14F-4D97-AF65-F5344CB8AC3E}">
        <p14:creationId xmlns:p14="http://schemas.microsoft.com/office/powerpoint/2010/main" val="308883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907589"/>
            <a:ext cx="4267200"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736" y="1506936"/>
            <a:ext cx="31226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181707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a:t>Programmiert </a:t>
            </a:r>
            <a:r>
              <a:rPr lang="de-DE" dirty="0" smtClean="0"/>
              <a:t>vor Verwendung</a:t>
            </a:r>
            <a:endParaRPr lang="de-DE" dirty="0"/>
          </a:p>
        </p:txBody>
      </p:sp>
      <p:sp>
        <p:nvSpPr>
          <p:cNvPr id="3" name="Titel 2"/>
          <p:cNvSpPr>
            <a:spLocks noGrp="1"/>
          </p:cNvSpPr>
          <p:nvPr>
            <p:ph type="title"/>
          </p:nvPr>
        </p:nvSpPr>
        <p:spPr/>
        <p:txBody>
          <a:bodyPr/>
          <a:lstStyle/>
          <a:p>
            <a:endParaRPr lang="de-DE"/>
          </a:p>
        </p:txBody>
      </p:sp>
      <p:pic>
        <p:nvPicPr>
          <p:cNvPr id="5" name="Picture 6" descr="Ni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82775"/>
            <a:ext cx="3505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cxnSp>
        <p:nvCxnSpPr>
          <p:cNvPr id="10" name="Gerade Verbindung 6"/>
          <p:cNvCxnSpPr/>
          <p:nvPr/>
        </p:nvCxnSpPr>
        <p:spPr bwMode="auto">
          <a:xfrm>
            <a:off x="4191000" y="2057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1"/>
          <p:cNvCxnSpPr/>
          <p:nvPr/>
        </p:nvCxnSpPr>
        <p:spPr bwMode="auto">
          <a:xfrm flipV="1">
            <a:off x="4572000" y="1905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50"/>
          <p:cNvCxnSpPr/>
          <p:nvPr/>
        </p:nvCxnSpPr>
        <p:spPr bwMode="auto">
          <a:xfrm>
            <a:off x="4800600" y="20574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5"/>
          <p:cNvCxnSpPr/>
          <p:nvPr/>
        </p:nvCxnSpPr>
        <p:spPr bwMode="auto">
          <a:xfrm>
            <a:off x="5638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53"/>
          <p:cNvCxnSpPr/>
          <p:nvPr/>
        </p:nvCxnSpPr>
        <p:spPr bwMode="auto">
          <a:xfrm>
            <a:off x="4267200" y="3048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54"/>
          <p:cNvCxnSpPr/>
          <p:nvPr/>
        </p:nvCxnSpPr>
        <p:spPr bwMode="auto">
          <a:xfrm flipV="1">
            <a:off x="4648200" y="28956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55"/>
          <p:cNvCxnSpPr/>
          <p:nvPr/>
        </p:nvCxnSpPr>
        <p:spPr bwMode="auto">
          <a:xfrm>
            <a:off x="4876800" y="30480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63"/>
          <p:cNvCxnSpPr/>
          <p:nvPr/>
        </p:nvCxnSpPr>
        <p:spPr bwMode="auto">
          <a:xfrm>
            <a:off x="5105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64"/>
          <p:cNvCxnSpPr/>
          <p:nvPr/>
        </p:nvCxnSpPr>
        <p:spPr bwMode="auto">
          <a:xfrm>
            <a:off x="5105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66"/>
          <p:cNvCxnSpPr/>
          <p:nvPr/>
        </p:nvCxnSpPr>
        <p:spPr bwMode="auto">
          <a:xfrm>
            <a:off x="5486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67"/>
          <p:cNvCxnSpPr/>
          <p:nvPr/>
        </p:nvCxnSpPr>
        <p:spPr bwMode="auto">
          <a:xfrm>
            <a:off x="5105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68"/>
          <p:cNvCxnSpPr/>
          <p:nvPr/>
        </p:nvCxnSpPr>
        <p:spPr bwMode="auto">
          <a:xfrm>
            <a:off x="5105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hteck 21"/>
          <p:cNvSpPr/>
          <p:nvPr/>
        </p:nvSpPr>
        <p:spPr bwMode="auto">
          <a:xfrm>
            <a:off x="5257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 name="Gerade Verbindung 70"/>
          <p:cNvCxnSpPr/>
          <p:nvPr/>
        </p:nvCxnSpPr>
        <p:spPr bwMode="auto">
          <a:xfrm>
            <a:off x="5486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71"/>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72"/>
          <p:cNvCxnSpPr/>
          <p:nvPr/>
        </p:nvCxnSpPr>
        <p:spPr bwMode="auto">
          <a:xfrm>
            <a:off x="6248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73"/>
          <p:cNvCxnSpPr/>
          <p:nvPr/>
        </p:nvCxnSpPr>
        <p:spPr bwMode="auto">
          <a:xfrm>
            <a:off x="6248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hteck 26"/>
          <p:cNvSpPr/>
          <p:nvPr/>
        </p:nvSpPr>
        <p:spPr bwMode="auto">
          <a:xfrm>
            <a:off x="64008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75"/>
          <p:cNvCxnSpPr/>
          <p:nvPr/>
        </p:nvCxnSpPr>
        <p:spPr bwMode="auto">
          <a:xfrm>
            <a:off x="6629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76"/>
          <p:cNvCxnSpPr/>
          <p:nvPr/>
        </p:nvCxnSpPr>
        <p:spPr bwMode="auto">
          <a:xfrm>
            <a:off x="6248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77"/>
          <p:cNvCxnSpPr/>
          <p:nvPr/>
        </p:nvCxnSpPr>
        <p:spPr bwMode="auto">
          <a:xfrm>
            <a:off x="6248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79"/>
          <p:cNvCxnSpPr/>
          <p:nvPr/>
        </p:nvCxnSpPr>
        <p:spPr bwMode="auto">
          <a:xfrm>
            <a:off x="6629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82"/>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83"/>
          <p:cNvCxnSpPr/>
          <p:nvPr/>
        </p:nvCxnSpPr>
        <p:spPr bwMode="auto">
          <a:xfrm>
            <a:off x="74676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84"/>
          <p:cNvCxnSpPr/>
          <p:nvPr/>
        </p:nvCxnSpPr>
        <p:spPr bwMode="auto">
          <a:xfrm>
            <a:off x="7467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p:cNvSpPr/>
          <p:nvPr/>
        </p:nvSpPr>
        <p:spPr bwMode="auto">
          <a:xfrm>
            <a:off x="76200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6" name="Gerade Verbindung 86"/>
          <p:cNvCxnSpPr/>
          <p:nvPr/>
        </p:nvCxnSpPr>
        <p:spPr bwMode="auto">
          <a:xfrm>
            <a:off x="7848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87"/>
          <p:cNvCxnSpPr/>
          <p:nvPr/>
        </p:nvCxnSpPr>
        <p:spPr bwMode="auto">
          <a:xfrm>
            <a:off x="74676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88"/>
          <p:cNvCxnSpPr/>
          <p:nvPr/>
        </p:nvCxnSpPr>
        <p:spPr bwMode="auto">
          <a:xfrm>
            <a:off x="7467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89"/>
          <p:cNvCxnSpPr/>
          <p:nvPr/>
        </p:nvCxnSpPr>
        <p:spPr bwMode="auto">
          <a:xfrm>
            <a:off x="7848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96"/>
          <p:cNvCxnSpPr/>
          <p:nvPr/>
        </p:nvCxnSpPr>
        <p:spPr bwMode="auto">
          <a:xfrm>
            <a:off x="4267200" y="4038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97"/>
          <p:cNvCxnSpPr/>
          <p:nvPr/>
        </p:nvCxnSpPr>
        <p:spPr bwMode="auto">
          <a:xfrm flipV="1">
            <a:off x="4648200" y="38862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98"/>
          <p:cNvCxnSpPr/>
          <p:nvPr/>
        </p:nvCxnSpPr>
        <p:spPr bwMode="auto">
          <a:xfrm>
            <a:off x="4876800" y="40386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99"/>
          <p:cNvCxnSpPr/>
          <p:nvPr/>
        </p:nvCxnSpPr>
        <p:spPr bwMode="auto">
          <a:xfrm>
            <a:off x="5105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100"/>
          <p:cNvCxnSpPr/>
          <p:nvPr/>
        </p:nvCxnSpPr>
        <p:spPr bwMode="auto">
          <a:xfrm>
            <a:off x="5105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44"/>
          <p:cNvSpPr/>
          <p:nvPr/>
        </p:nvSpPr>
        <p:spPr bwMode="auto">
          <a:xfrm>
            <a:off x="5257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102"/>
          <p:cNvCxnSpPr/>
          <p:nvPr/>
        </p:nvCxnSpPr>
        <p:spPr bwMode="auto">
          <a:xfrm>
            <a:off x="5486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103"/>
          <p:cNvCxnSpPr/>
          <p:nvPr/>
        </p:nvCxnSpPr>
        <p:spPr bwMode="auto">
          <a:xfrm>
            <a:off x="6248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104"/>
          <p:cNvCxnSpPr/>
          <p:nvPr/>
        </p:nvCxnSpPr>
        <p:spPr bwMode="auto">
          <a:xfrm>
            <a:off x="6248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105"/>
          <p:cNvCxnSpPr/>
          <p:nvPr/>
        </p:nvCxnSpPr>
        <p:spPr bwMode="auto">
          <a:xfrm>
            <a:off x="6629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06"/>
          <p:cNvCxnSpPr/>
          <p:nvPr/>
        </p:nvCxnSpPr>
        <p:spPr bwMode="auto">
          <a:xfrm>
            <a:off x="74676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07"/>
          <p:cNvCxnSpPr/>
          <p:nvPr/>
        </p:nvCxnSpPr>
        <p:spPr bwMode="auto">
          <a:xfrm>
            <a:off x="7467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08"/>
          <p:cNvCxnSpPr/>
          <p:nvPr/>
        </p:nvCxnSpPr>
        <p:spPr bwMode="auto">
          <a:xfrm>
            <a:off x="7848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hteck 52"/>
          <p:cNvSpPr/>
          <p:nvPr/>
        </p:nvSpPr>
        <p:spPr bwMode="auto">
          <a:xfrm>
            <a:off x="6400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6200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Rechteck 54"/>
          <p:cNvSpPr/>
          <p:nvPr/>
        </p:nvSpPr>
        <p:spPr bwMode="auto">
          <a:xfrm>
            <a:off x="5486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6" name="Gerade Verbindung 113"/>
          <p:cNvCxnSpPr/>
          <p:nvPr/>
        </p:nvCxnSpPr>
        <p:spPr bwMode="auto">
          <a:xfrm>
            <a:off x="5638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4348"/>
          <p:cNvCxnSpPr/>
          <p:nvPr/>
        </p:nvCxnSpPr>
        <p:spPr bwMode="auto">
          <a:xfrm flipH="1">
            <a:off x="5410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16"/>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hteck 58"/>
          <p:cNvSpPr/>
          <p:nvPr/>
        </p:nvSpPr>
        <p:spPr bwMode="auto">
          <a:xfrm>
            <a:off x="6629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118"/>
          <p:cNvCxnSpPr/>
          <p:nvPr/>
        </p:nvCxnSpPr>
        <p:spPr bwMode="auto">
          <a:xfrm>
            <a:off x="6781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19"/>
          <p:cNvCxnSpPr/>
          <p:nvPr/>
        </p:nvCxnSpPr>
        <p:spPr bwMode="auto">
          <a:xfrm flipH="1">
            <a:off x="6553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20"/>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78486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122"/>
          <p:cNvCxnSpPr/>
          <p:nvPr/>
        </p:nvCxnSpPr>
        <p:spPr bwMode="auto">
          <a:xfrm>
            <a:off x="80010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23"/>
          <p:cNvCxnSpPr/>
          <p:nvPr/>
        </p:nvCxnSpPr>
        <p:spPr bwMode="auto">
          <a:xfrm flipH="1">
            <a:off x="77724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Ellipse 65"/>
          <p:cNvSpPr/>
          <p:nvPr/>
        </p:nvSpPr>
        <p:spPr bwMode="auto">
          <a:xfrm>
            <a:off x="1066800" y="2438400"/>
            <a:ext cx="11430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68" name="Gerade Verbindung mit Pfeil 67"/>
          <p:cNvCxnSpPr/>
          <p:nvPr/>
        </p:nvCxnSpPr>
        <p:spPr bwMode="auto">
          <a:xfrm flipV="1">
            <a:off x="1676400" y="3810000"/>
            <a:ext cx="0" cy="16764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feld 68"/>
          <p:cNvSpPr txBox="1"/>
          <p:nvPr/>
        </p:nvSpPr>
        <p:spPr>
          <a:xfrm>
            <a:off x="1667584" y="5257800"/>
            <a:ext cx="543739" cy="276999"/>
          </a:xfrm>
          <a:prstGeom prst="rect">
            <a:avLst/>
          </a:prstGeom>
          <a:noFill/>
        </p:spPr>
        <p:txBody>
          <a:bodyPr wrap="none" rtlCol="0">
            <a:spAutoFit/>
          </a:bodyPr>
          <a:lstStyle/>
          <a:p>
            <a:r>
              <a:rPr lang="en-US" dirty="0" smtClean="0"/>
              <a:t>Fuse</a:t>
            </a:r>
            <a:endParaRPr lang="en-US" dirty="0"/>
          </a:p>
        </p:txBody>
      </p:sp>
      <p:sp>
        <p:nvSpPr>
          <p:cNvPr id="70" name="Rechteck 69"/>
          <p:cNvSpPr/>
          <p:nvPr/>
        </p:nvSpPr>
        <p:spPr bwMode="auto">
          <a:xfrm>
            <a:off x="6400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Rechteck 70"/>
          <p:cNvSpPr/>
          <p:nvPr/>
        </p:nvSpPr>
        <p:spPr bwMode="auto">
          <a:xfrm>
            <a:off x="76200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Rechteck 71"/>
          <p:cNvSpPr/>
          <p:nvPr/>
        </p:nvSpPr>
        <p:spPr bwMode="auto">
          <a:xfrm>
            <a:off x="52578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329353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70</a:t>
            </a:fld>
            <a:endParaRPr lang="de-DE" altLang="de-DE"/>
          </a:p>
        </p:txBody>
      </p:sp>
      <p:pic>
        <p:nvPicPr>
          <p:cNvPr id="5122" name="Picture 2" descr="http://3.bp.blogspot.com/-WBmgS-kC69A/UvU79ZVSgOI/AAAAAAAAAb4/PJOiSws728Q/s1600/Renesas+45nm_brand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295400"/>
            <a:ext cx="5415566"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04800" y="5791200"/>
            <a:ext cx="5334000" cy="461665"/>
          </a:xfrm>
          <a:prstGeom prst="rect">
            <a:avLst/>
          </a:prstGeom>
        </p:spPr>
        <p:txBody>
          <a:bodyPr wrap="square">
            <a:spAutoFit/>
          </a:bodyPr>
          <a:lstStyle/>
          <a:p>
            <a:r>
              <a:rPr lang="en-US" dirty="0"/>
              <a:t>Embedded DRAM in Nintendo Wii U GPU </a:t>
            </a:r>
            <a:r>
              <a:rPr lang="en-US" dirty="0" err="1"/>
              <a:t>fabbed</a:t>
            </a:r>
            <a:r>
              <a:rPr lang="en-US" dirty="0"/>
              <a:t> by </a:t>
            </a:r>
            <a:r>
              <a:rPr lang="en-US" dirty="0" err="1"/>
              <a:t>Renesas</a:t>
            </a:r>
            <a:r>
              <a:rPr lang="en-US" dirty="0"/>
              <a:t> (45-nm)	</a:t>
            </a:r>
            <a:endParaRPr lang="de-DE" dirty="0"/>
          </a:p>
        </p:txBody>
      </p:sp>
      <p:sp>
        <p:nvSpPr>
          <p:cNvPr id="8" name="Rechteck 7"/>
          <p:cNvSpPr/>
          <p:nvPr/>
        </p:nvSpPr>
        <p:spPr>
          <a:xfrm>
            <a:off x="3352800" y="6248400"/>
            <a:ext cx="4572000" cy="461665"/>
          </a:xfrm>
          <a:prstGeom prst="rect">
            <a:avLst/>
          </a:prstGeom>
        </p:spPr>
        <p:txBody>
          <a:bodyPr>
            <a:spAutoFit/>
          </a:bodyPr>
          <a:lstStyle/>
          <a:p>
            <a:r>
              <a:rPr lang="de-DE" dirty="0"/>
              <a:t>http://chipworksrealchips.blogspot.de/2014/02/intels-e-dram-shows-up-in-wild.html</a:t>
            </a:r>
          </a:p>
        </p:txBody>
      </p:sp>
    </p:spTree>
    <p:extLst>
      <p:ext uri="{BB962C8B-B14F-4D97-AF65-F5344CB8AC3E}">
        <p14:creationId xmlns:p14="http://schemas.microsoft.com/office/powerpoint/2010/main" val="246327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71</a:t>
            </a:fld>
            <a:endParaRPr lang="de-DE" altLang="de-DE"/>
          </a:p>
        </p:txBody>
      </p:sp>
      <p:sp>
        <p:nvSpPr>
          <p:cNvPr id="7" name="Rechteck 6"/>
          <p:cNvSpPr/>
          <p:nvPr/>
        </p:nvSpPr>
        <p:spPr>
          <a:xfrm>
            <a:off x="304800" y="5791200"/>
            <a:ext cx="5334000" cy="276999"/>
          </a:xfrm>
          <a:prstGeom prst="rect">
            <a:avLst/>
          </a:prstGeom>
        </p:spPr>
        <p:txBody>
          <a:bodyPr wrap="square">
            <a:spAutoFit/>
          </a:bodyPr>
          <a:lstStyle/>
          <a:p>
            <a:r>
              <a:rPr lang="en-US" dirty="0"/>
              <a:t>Embedded DRAM in IBM Power 7</a:t>
            </a:r>
            <a:r>
              <a:rPr lang="en-US" dirty="0" smtClean="0"/>
              <a:t>+ microprocessor  </a:t>
            </a:r>
            <a:r>
              <a:rPr lang="en-US" dirty="0"/>
              <a:t>(32-nm)	</a:t>
            </a:r>
            <a:endParaRPr lang="de-DE" dirty="0"/>
          </a:p>
        </p:txBody>
      </p:sp>
      <p:pic>
        <p:nvPicPr>
          <p:cNvPr id="6146" name="Picture 2" descr="http://4.bp.blogspot.com/-1awstTEgn8I/UvU79SAqrlI/AAAAAAAAAbw/tjXY0l4Vnnc/s1600/IBM+45nm_brand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33474"/>
            <a:ext cx="6615890" cy="458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6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72</a:t>
            </a:fld>
            <a:endParaRPr lang="de-DE" altLang="de-DE"/>
          </a:p>
        </p:txBody>
      </p:sp>
      <p:pic>
        <p:nvPicPr>
          <p:cNvPr id="7170" name="Picture 2" descr="http://2.bp.blogspot.com/-0tgpU83BjzM/UvU78wU9xpI/AAAAAAAAAbo/XURTEe35jYU/s1600/416_array_end-c_branded-an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6096000" cy="50306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64159" y="6172200"/>
            <a:ext cx="2724272" cy="276999"/>
          </a:xfrm>
          <a:prstGeom prst="rect">
            <a:avLst/>
          </a:prstGeom>
        </p:spPr>
        <p:txBody>
          <a:bodyPr wrap="none">
            <a:spAutoFit/>
          </a:bodyPr>
          <a:lstStyle/>
          <a:p>
            <a:r>
              <a:rPr lang="de-DE" dirty="0" err="1" smtClean="0"/>
              <a:t>Intel’s</a:t>
            </a:r>
            <a:r>
              <a:rPr lang="de-DE" dirty="0" smtClean="0"/>
              <a:t> </a:t>
            </a:r>
            <a:r>
              <a:rPr lang="de-DE" dirty="0"/>
              <a:t>22-nm </a:t>
            </a:r>
            <a:r>
              <a:rPr lang="de-DE" dirty="0" err="1"/>
              <a:t>embedded</a:t>
            </a:r>
            <a:r>
              <a:rPr lang="de-DE" dirty="0"/>
              <a:t> DRAM </a:t>
            </a:r>
            <a:r>
              <a:rPr lang="de-DE" dirty="0" err="1"/>
              <a:t>stack</a:t>
            </a:r>
            <a:endParaRPr lang="de-DE" dirty="0"/>
          </a:p>
        </p:txBody>
      </p:sp>
    </p:spTree>
    <p:extLst>
      <p:ext uri="{BB962C8B-B14F-4D97-AF65-F5344CB8AC3E}">
        <p14:creationId xmlns:p14="http://schemas.microsoft.com/office/powerpoint/2010/main" val="360859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Permanentspeicher</a:t>
            </a:r>
            <a:br>
              <a:rPr lang="de-DE" altLang="de-DE" dirty="0" smtClean="0"/>
            </a:br>
            <a:r>
              <a:rPr lang="de-DE" altLang="de-DE" dirty="0" smtClean="0"/>
              <a:t>(non-volatile)</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73</a:t>
            </a:fld>
            <a:endParaRPr lang="de-DE" altLang="de-DE"/>
          </a:p>
        </p:txBody>
      </p:sp>
    </p:spTree>
    <p:extLst>
      <p:ext uri="{BB962C8B-B14F-4D97-AF65-F5344CB8AC3E}">
        <p14:creationId xmlns:p14="http://schemas.microsoft.com/office/powerpoint/2010/main" val="188863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smtClean="0"/>
              <a:t>Speicherzugriff</a:t>
            </a:r>
            <a:endParaRPr lang="en-US" dirty="0" smtClean="0"/>
          </a:p>
          <a:p>
            <a:r>
              <a:rPr lang="en-US" dirty="0" err="1" smtClean="0"/>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flipV="1">
            <a:off x="1371600" y="18288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40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575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250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quot;Nein&quot;-Symbol 1"/>
          <p:cNvSpPr/>
          <p:nvPr/>
        </p:nvSpPr>
        <p:spPr bwMode="auto">
          <a:xfrm>
            <a:off x="1981200" y="3886200"/>
            <a:ext cx="990600" cy="990600"/>
          </a:xfrm>
          <a:prstGeom prst="noSmoking">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1371600" y="4495800"/>
            <a:ext cx="662361" cy="276999"/>
          </a:xfrm>
          <a:prstGeom prst="rect">
            <a:avLst/>
          </a:prstGeom>
          <a:noFill/>
        </p:spPr>
        <p:txBody>
          <a:bodyPr wrap="none" rtlCol="0">
            <a:spAutoFit/>
          </a:bodyPr>
          <a:lstStyle/>
          <a:p>
            <a:r>
              <a:rPr lang="de-DE" dirty="0" smtClean="0"/>
              <a:t>Fehler!</a:t>
            </a:r>
            <a:endParaRPr lang="de-DE" dirty="0"/>
          </a:p>
        </p:txBody>
      </p:sp>
    </p:spTree>
    <p:extLst>
      <p:ext uri="{BB962C8B-B14F-4D97-AF65-F5344CB8AC3E}">
        <p14:creationId xmlns:p14="http://schemas.microsoft.com/office/powerpoint/2010/main" val="291156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smtClean="0"/>
              <a:t>Dioden</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5774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1970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a:t>Programmiert </a:t>
            </a:r>
            <a:r>
              <a:rPr lang="de-DE" dirty="0" smtClean="0"/>
              <a:t>vor Verwendung</a:t>
            </a:r>
            <a:endParaRPr lang="de-DE" dirty="0"/>
          </a:p>
        </p:txBody>
      </p:sp>
      <p:sp>
        <p:nvSpPr>
          <p:cNvPr id="3" name="Titel 2"/>
          <p:cNvSpPr>
            <a:spLocks noGrp="1"/>
          </p:cNvSpPr>
          <p:nvPr>
            <p:ph type="title"/>
          </p:nvPr>
        </p:nvSpPr>
        <p:spPr/>
        <p:txBody>
          <a:bodyPr/>
          <a:lstStyle/>
          <a:p>
            <a:endParaRPr lang="de-DE"/>
          </a:p>
        </p:txBody>
      </p:sp>
      <p:pic>
        <p:nvPicPr>
          <p:cNvPr id="5" name="Picture 6" descr="Ni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82775"/>
            <a:ext cx="3505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cxnSp>
        <p:nvCxnSpPr>
          <p:cNvPr id="10" name="Gerade Verbindung 6"/>
          <p:cNvCxnSpPr/>
          <p:nvPr/>
        </p:nvCxnSpPr>
        <p:spPr bwMode="auto">
          <a:xfrm>
            <a:off x="4191000" y="2057400"/>
            <a:ext cx="381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1"/>
          <p:cNvCxnSpPr/>
          <p:nvPr/>
        </p:nvCxnSpPr>
        <p:spPr bwMode="auto">
          <a:xfrm>
            <a:off x="45720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50"/>
          <p:cNvCxnSpPr/>
          <p:nvPr/>
        </p:nvCxnSpPr>
        <p:spPr bwMode="auto">
          <a:xfrm>
            <a:off x="4800600" y="20574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5"/>
          <p:cNvCxnSpPr/>
          <p:nvPr/>
        </p:nvCxnSpPr>
        <p:spPr bwMode="auto">
          <a:xfrm>
            <a:off x="5638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53"/>
          <p:cNvCxnSpPr/>
          <p:nvPr/>
        </p:nvCxnSpPr>
        <p:spPr bwMode="auto">
          <a:xfrm>
            <a:off x="4267200" y="3048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54"/>
          <p:cNvCxnSpPr/>
          <p:nvPr/>
        </p:nvCxnSpPr>
        <p:spPr bwMode="auto">
          <a:xfrm flipV="1">
            <a:off x="4648200" y="28956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55"/>
          <p:cNvCxnSpPr/>
          <p:nvPr/>
        </p:nvCxnSpPr>
        <p:spPr bwMode="auto">
          <a:xfrm>
            <a:off x="4876800" y="30480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63"/>
          <p:cNvCxnSpPr/>
          <p:nvPr/>
        </p:nvCxnSpPr>
        <p:spPr bwMode="auto">
          <a:xfrm>
            <a:off x="5105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64"/>
          <p:cNvCxnSpPr/>
          <p:nvPr/>
        </p:nvCxnSpPr>
        <p:spPr bwMode="auto">
          <a:xfrm>
            <a:off x="5105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66"/>
          <p:cNvCxnSpPr/>
          <p:nvPr/>
        </p:nvCxnSpPr>
        <p:spPr bwMode="auto">
          <a:xfrm>
            <a:off x="5486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67"/>
          <p:cNvCxnSpPr/>
          <p:nvPr/>
        </p:nvCxnSpPr>
        <p:spPr bwMode="auto">
          <a:xfrm>
            <a:off x="5105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68"/>
          <p:cNvCxnSpPr/>
          <p:nvPr/>
        </p:nvCxnSpPr>
        <p:spPr bwMode="auto">
          <a:xfrm>
            <a:off x="5105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hteck 21"/>
          <p:cNvSpPr/>
          <p:nvPr/>
        </p:nvSpPr>
        <p:spPr bwMode="auto">
          <a:xfrm>
            <a:off x="5257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 name="Gerade Verbindung 70"/>
          <p:cNvCxnSpPr/>
          <p:nvPr/>
        </p:nvCxnSpPr>
        <p:spPr bwMode="auto">
          <a:xfrm>
            <a:off x="5486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71"/>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72"/>
          <p:cNvCxnSpPr/>
          <p:nvPr/>
        </p:nvCxnSpPr>
        <p:spPr bwMode="auto">
          <a:xfrm>
            <a:off x="6248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73"/>
          <p:cNvCxnSpPr/>
          <p:nvPr/>
        </p:nvCxnSpPr>
        <p:spPr bwMode="auto">
          <a:xfrm>
            <a:off x="6248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hteck 26"/>
          <p:cNvSpPr/>
          <p:nvPr/>
        </p:nvSpPr>
        <p:spPr bwMode="auto">
          <a:xfrm>
            <a:off x="64008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75"/>
          <p:cNvCxnSpPr/>
          <p:nvPr/>
        </p:nvCxnSpPr>
        <p:spPr bwMode="auto">
          <a:xfrm>
            <a:off x="6629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76"/>
          <p:cNvCxnSpPr/>
          <p:nvPr/>
        </p:nvCxnSpPr>
        <p:spPr bwMode="auto">
          <a:xfrm>
            <a:off x="6248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77"/>
          <p:cNvCxnSpPr/>
          <p:nvPr/>
        </p:nvCxnSpPr>
        <p:spPr bwMode="auto">
          <a:xfrm>
            <a:off x="6248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79"/>
          <p:cNvCxnSpPr/>
          <p:nvPr/>
        </p:nvCxnSpPr>
        <p:spPr bwMode="auto">
          <a:xfrm>
            <a:off x="6629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82"/>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83"/>
          <p:cNvCxnSpPr/>
          <p:nvPr/>
        </p:nvCxnSpPr>
        <p:spPr bwMode="auto">
          <a:xfrm>
            <a:off x="74676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84"/>
          <p:cNvCxnSpPr/>
          <p:nvPr/>
        </p:nvCxnSpPr>
        <p:spPr bwMode="auto">
          <a:xfrm>
            <a:off x="7467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p:cNvSpPr/>
          <p:nvPr/>
        </p:nvSpPr>
        <p:spPr bwMode="auto">
          <a:xfrm>
            <a:off x="76200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6" name="Gerade Verbindung 86"/>
          <p:cNvCxnSpPr/>
          <p:nvPr/>
        </p:nvCxnSpPr>
        <p:spPr bwMode="auto">
          <a:xfrm>
            <a:off x="7848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87"/>
          <p:cNvCxnSpPr/>
          <p:nvPr/>
        </p:nvCxnSpPr>
        <p:spPr bwMode="auto">
          <a:xfrm>
            <a:off x="74676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88"/>
          <p:cNvCxnSpPr/>
          <p:nvPr/>
        </p:nvCxnSpPr>
        <p:spPr bwMode="auto">
          <a:xfrm>
            <a:off x="7467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89"/>
          <p:cNvCxnSpPr/>
          <p:nvPr/>
        </p:nvCxnSpPr>
        <p:spPr bwMode="auto">
          <a:xfrm>
            <a:off x="7848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96"/>
          <p:cNvCxnSpPr/>
          <p:nvPr/>
        </p:nvCxnSpPr>
        <p:spPr bwMode="auto">
          <a:xfrm>
            <a:off x="4267200" y="4038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97"/>
          <p:cNvCxnSpPr/>
          <p:nvPr/>
        </p:nvCxnSpPr>
        <p:spPr bwMode="auto">
          <a:xfrm flipV="1">
            <a:off x="4648200" y="38862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98"/>
          <p:cNvCxnSpPr/>
          <p:nvPr/>
        </p:nvCxnSpPr>
        <p:spPr bwMode="auto">
          <a:xfrm>
            <a:off x="4876800" y="40386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99"/>
          <p:cNvCxnSpPr/>
          <p:nvPr/>
        </p:nvCxnSpPr>
        <p:spPr bwMode="auto">
          <a:xfrm>
            <a:off x="5105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100"/>
          <p:cNvCxnSpPr/>
          <p:nvPr/>
        </p:nvCxnSpPr>
        <p:spPr bwMode="auto">
          <a:xfrm>
            <a:off x="5105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44"/>
          <p:cNvSpPr/>
          <p:nvPr/>
        </p:nvSpPr>
        <p:spPr bwMode="auto">
          <a:xfrm>
            <a:off x="5257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102"/>
          <p:cNvCxnSpPr/>
          <p:nvPr/>
        </p:nvCxnSpPr>
        <p:spPr bwMode="auto">
          <a:xfrm>
            <a:off x="5486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103"/>
          <p:cNvCxnSpPr/>
          <p:nvPr/>
        </p:nvCxnSpPr>
        <p:spPr bwMode="auto">
          <a:xfrm>
            <a:off x="6248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104"/>
          <p:cNvCxnSpPr/>
          <p:nvPr/>
        </p:nvCxnSpPr>
        <p:spPr bwMode="auto">
          <a:xfrm>
            <a:off x="6248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105"/>
          <p:cNvCxnSpPr/>
          <p:nvPr/>
        </p:nvCxnSpPr>
        <p:spPr bwMode="auto">
          <a:xfrm>
            <a:off x="6629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06"/>
          <p:cNvCxnSpPr/>
          <p:nvPr/>
        </p:nvCxnSpPr>
        <p:spPr bwMode="auto">
          <a:xfrm>
            <a:off x="74676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07"/>
          <p:cNvCxnSpPr/>
          <p:nvPr/>
        </p:nvCxnSpPr>
        <p:spPr bwMode="auto">
          <a:xfrm>
            <a:off x="7467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08"/>
          <p:cNvCxnSpPr/>
          <p:nvPr/>
        </p:nvCxnSpPr>
        <p:spPr bwMode="auto">
          <a:xfrm>
            <a:off x="7848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hteck 52"/>
          <p:cNvSpPr/>
          <p:nvPr/>
        </p:nvSpPr>
        <p:spPr bwMode="auto">
          <a:xfrm>
            <a:off x="6400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6200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Rechteck 54"/>
          <p:cNvSpPr/>
          <p:nvPr/>
        </p:nvSpPr>
        <p:spPr bwMode="auto">
          <a:xfrm>
            <a:off x="5486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6" name="Gerade Verbindung 113"/>
          <p:cNvCxnSpPr/>
          <p:nvPr/>
        </p:nvCxnSpPr>
        <p:spPr bwMode="auto">
          <a:xfrm>
            <a:off x="5638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4348"/>
          <p:cNvCxnSpPr/>
          <p:nvPr/>
        </p:nvCxnSpPr>
        <p:spPr bwMode="auto">
          <a:xfrm flipH="1">
            <a:off x="5410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16"/>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hteck 58"/>
          <p:cNvSpPr/>
          <p:nvPr/>
        </p:nvSpPr>
        <p:spPr bwMode="auto">
          <a:xfrm>
            <a:off x="6629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118"/>
          <p:cNvCxnSpPr/>
          <p:nvPr/>
        </p:nvCxnSpPr>
        <p:spPr bwMode="auto">
          <a:xfrm>
            <a:off x="6781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19"/>
          <p:cNvCxnSpPr/>
          <p:nvPr/>
        </p:nvCxnSpPr>
        <p:spPr bwMode="auto">
          <a:xfrm flipH="1">
            <a:off x="6553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20"/>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78486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122"/>
          <p:cNvCxnSpPr/>
          <p:nvPr/>
        </p:nvCxnSpPr>
        <p:spPr bwMode="auto">
          <a:xfrm>
            <a:off x="80010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23"/>
          <p:cNvCxnSpPr/>
          <p:nvPr/>
        </p:nvCxnSpPr>
        <p:spPr bwMode="auto">
          <a:xfrm flipH="1">
            <a:off x="77724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Ellipse 65"/>
          <p:cNvSpPr/>
          <p:nvPr/>
        </p:nvSpPr>
        <p:spPr bwMode="auto">
          <a:xfrm>
            <a:off x="1066800" y="2438400"/>
            <a:ext cx="11430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68" name="Gerade Verbindung mit Pfeil 67"/>
          <p:cNvCxnSpPr/>
          <p:nvPr/>
        </p:nvCxnSpPr>
        <p:spPr bwMode="auto">
          <a:xfrm flipV="1">
            <a:off x="1676400" y="3810000"/>
            <a:ext cx="0" cy="16764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feld 68"/>
          <p:cNvSpPr txBox="1"/>
          <p:nvPr/>
        </p:nvSpPr>
        <p:spPr>
          <a:xfrm>
            <a:off x="1667584" y="5257800"/>
            <a:ext cx="543739" cy="276999"/>
          </a:xfrm>
          <a:prstGeom prst="rect">
            <a:avLst/>
          </a:prstGeom>
          <a:noFill/>
        </p:spPr>
        <p:txBody>
          <a:bodyPr wrap="none" rtlCol="0">
            <a:spAutoFit/>
          </a:bodyPr>
          <a:lstStyle/>
          <a:p>
            <a:r>
              <a:rPr lang="en-US" dirty="0" smtClean="0"/>
              <a:t>Fuse</a:t>
            </a:r>
            <a:endParaRPr lang="en-US" dirty="0"/>
          </a:p>
        </p:txBody>
      </p:sp>
      <p:sp>
        <p:nvSpPr>
          <p:cNvPr id="70" name="Rechteck 69"/>
          <p:cNvSpPr/>
          <p:nvPr/>
        </p:nvSpPr>
        <p:spPr bwMode="auto">
          <a:xfrm>
            <a:off x="6400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Rechteck 70"/>
          <p:cNvSpPr/>
          <p:nvPr/>
        </p:nvSpPr>
        <p:spPr bwMode="auto">
          <a:xfrm>
            <a:off x="76200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52578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p:nvPr/>
        </p:nvCxnSpPr>
        <p:spPr bwMode="auto">
          <a:xfrm>
            <a:off x="4800600" y="2514600"/>
            <a:ext cx="7620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r Verbinder 71"/>
          <p:cNvCxnSpPr/>
          <p:nvPr/>
        </p:nvCxnSpPr>
        <p:spPr bwMode="auto">
          <a:xfrm flipH="1">
            <a:off x="5257800" y="4572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r Verbinder 73"/>
          <p:cNvCxnSpPr/>
          <p:nvPr/>
        </p:nvCxnSpPr>
        <p:spPr bwMode="auto">
          <a:xfrm>
            <a:off x="5257800" y="4572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14348"/>
          <p:cNvCxnSpPr/>
          <p:nvPr/>
        </p:nvCxnSpPr>
        <p:spPr bwMode="auto">
          <a:xfrm flipH="1">
            <a:off x="5029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feld 75"/>
          <p:cNvSpPr txBox="1"/>
          <p:nvPr/>
        </p:nvSpPr>
        <p:spPr>
          <a:xfrm>
            <a:off x="4114800" y="1752600"/>
            <a:ext cx="397866" cy="276999"/>
          </a:xfrm>
          <a:prstGeom prst="rect">
            <a:avLst/>
          </a:prstGeom>
          <a:noFill/>
        </p:spPr>
        <p:txBody>
          <a:bodyPr wrap="none" rtlCol="0">
            <a:spAutoFit/>
          </a:bodyPr>
          <a:lstStyle/>
          <a:p>
            <a:r>
              <a:rPr lang="en-US" dirty="0" smtClean="0"/>
              <a:t>HV</a:t>
            </a:r>
            <a:endParaRPr lang="en-US" dirty="0"/>
          </a:p>
        </p:txBody>
      </p:sp>
    </p:spTree>
    <p:extLst>
      <p:ext uri="{BB962C8B-B14F-4D97-AF65-F5344CB8AC3E}">
        <p14:creationId xmlns:p14="http://schemas.microsoft.com/office/powerpoint/2010/main" val="40000623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5279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7078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smtClean="0"/>
              <a:t>Schalter</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7" name="Gruppieren 216"/>
          <p:cNvGrpSpPr/>
          <p:nvPr/>
        </p:nvGrpSpPr>
        <p:grpSpPr>
          <a:xfrm>
            <a:off x="3276600" y="1524000"/>
            <a:ext cx="304800" cy="762000"/>
            <a:chOff x="2133600" y="1524000"/>
            <a:chExt cx="304800" cy="762000"/>
          </a:xfrm>
        </p:grpSpPr>
        <p:sp>
          <p:nvSpPr>
            <p:cNvPr id="218" name="Rechteck 21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Gerade Verbindung 21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 Verbindung 22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a:stCxn id="21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5" name="Gruppieren 224"/>
          <p:cNvGrpSpPr/>
          <p:nvPr/>
        </p:nvGrpSpPr>
        <p:grpSpPr>
          <a:xfrm>
            <a:off x="4495800" y="1524000"/>
            <a:ext cx="304800" cy="762000"/>
            <a:chOff x="2133600" y="1524000"/>
            <a:chExt cx="304800" cy="762000"/>
          </a:xfrm>
        </p:grpSpPr>
        <p:sp>
          <p:nvSpPr>
            <p:cNvPr id="226" name="Rechteck 22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7" name="Gerade Verbindung 22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a:stCxn id="22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Gerade Verbindung 23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3" name="Gruppieren 232"/>
          <p:cNvGrpSpPr/>
          <p:nvPr/>
        </p:nvGrpSpPr>
        <p:grpSpPr>
          <a:xfrm>
            <a:off x="2133600" y="2514600"/>
            <a:ext cx="304800" cy="762000"/>
            <a:chOff x="2133600" y="1524000"/>
            <a:chExt cx="304800" cy="762000"/>
          </a:xfrm>
        </p:grpSpPr>
        <p:sp>
          <p:nvSpPr>
            <p:cNvPr id="234" name="Rechteck 23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5" name="Gerade Verbindung 23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a:stCxn id="23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3" name="Gerade Verbindung 242"/>
          <p:cNvCxnSpPr/>
          <p:nvPr/>
        </p:nvCxnSpPr>
        <p:spPr bwMode="auto">
          <a:xfrm flipH="1">
            <a:off x="32766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Gerade Verbindung 243"/>
          <p:cNvCxnSpPr/>
          <p:nvPr/>
        </p:nvCxnSpPr>
        <p:spPr bwMode="auto">
          <a:xfrm>
            <a:off x="33528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a:off x="33528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Gerade Verbindung 245"/>
          <p:cNvCxnSpPr/>
          <p:nvPr/>
        </p:nvCxnSpPr>
        <p:spPr bwMode="auto">
          <a:xfrm flipV="1">
            <a:off x="33528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Gerade Verbindung 246"/>
          <p:cNvCxnSpPr/>
          <p:nvPr/>
        </p:nvCxnSpPr>
        <p:spPr bwMode="auto">
          <a:xfrm>
            <a:off x="32766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Gerade Verbindung 247"/>
          <p:cNvCxnSpPr/>
          <p:nvPr/>
        </p:nvCxnSpPr>
        <p:spPr bwMode="auto">
          <a:xfrm>
            <a:off x="33528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Gerade Verbindung 250"/>
          <p:cNvCxnSpPr/>
          <p:nvPr/>
        </p:nvCxnSpPr>
        <p:spPr bwMode="auto">
          <a:xfrm flipH="1">
            <a:off x="44958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5720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252"/>
          <p:cNvCxnSpPr/>
          <p:nvPr/>
        </p:nvCxnSpPr>
        <p:spPr bwMode="auto">
          <a:xfrm>
            <a:off x="45720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Gerade Verbindung 253"/>
          <p:cNvCxnSpPr/>
          <p:nvPr/>
        </p:nvCxnSpPr>
        <p:spPr bwMode="auto">
          <a:xfrm flipV="1">
            <a:off x="4572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Gerade Verbindung 254"/>
          <p:cNvCxnSpPr/>
          <p:nvPr/>
        </p:nvCxnSpPr>
        <p:spPr bwMode="auto">
          <a:xfrm>
            <a:off x="44958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Gerade Verbindung 255"/>
          <p:cNvCxnSpPr/>
          <p:nvPr/>
        </p:nvCxnSpPr>
        <p:spPr bwMode="auto">
          <a:xfrm>
            <a:off x="45720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7" name="Gruppieren 256"/>
          <p:cNvGrpSpPr/>
          <p:nvPr/>
        </p:nvGrpSpPr>
        <p:grpSpPr>
          <a:xfrm>
            <a:off x="2133600" y="3505200"/>
            <a:ext cx="304800" cy="762000"/>
            <a:chOff x="2133600" y="1524000"/>
            <a:chExt cx="304800" cy="762000"/>
          </a:xfrm>
        </p:grpSpPr>
        <p:sp>
          <p:nvSpPr>
            <p:cNvPr id="258" name="Rechteck 25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59" name="Gerade Verbindung 25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Gerade Verbindung 25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1" name="Gerade Verbindung 26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Gerade Verbindung 261"/>
            <p:cNvCxnSpPr>
              <a:stCxn id="25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Gerade Verbindung 26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Gerade Verbindung 26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5" name="Gruppieren 264"/>
          <p:cNvGrpSpPr/>
          <p:nvPr/>
        </p:nvGrpSpPr>
        <p:grpSpPr>
          <a:xfrm>
            <a:off x="3276600" y="3505200"/>
            <a:ext cx="304800" cy="762000"/>
            <a:chOff x="2133600" y="1524000"/>
            <a:chExt cx="304800" cy="762000"/>
          </a:xfrm>
        </p:grpSpPr>
        <p:sp>
          <p:nvSpPr>
            <p:cNvPr id="266" name="Rechteck 26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7" name="Gerade Verbindung 26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Gerade Verbindung 26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Gerade Verbindung 269"/>
            <p:cNvCxnSpPr>
              <a:stCxn id="26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Gerade Verbindung 27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Gerade Verbindung 27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Gruppieren 272"/>
          <p:cNvGrpSpPr/>
          <p:nvPr/>
        </p:nvGrpSpPr>
        <p:grpSpPr>
          <a:xfrm>
            <a:off x="4495800" y="3505200"/>
            <a:ext cx="304800" cy="762000"/>
            <a:chOff x="2133600" y="1524000"/>
            <a:chExt cx="304800" cy="762000"/>
          </a:xfrm>
        </p:grpSpPr>
        <p:sp>
          <p:nvSpPr>
            <p:cNvPr id="274" name="Rechteck 27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5" name="Gerade Verbindung 27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Gerade Verbindung 27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 name="Gerade Verbindung 27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Gerade Verbindung 277"/>
            <p:cNvCxnSpPr>
              <a:stCxn id="27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Gerade Verbindung 27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Gerade Verbindung 27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5018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Schalter</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Rechteck 217"/>
          <p:cNvSpPr/>
          <p:nvPr/>
        </p:nvSpPr>
        <p:spPr bwMode="auto">
          <a:xfrm rot="5400000">
            <a:off x="3238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33528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Gerade Verbindung 219"/>
          <p:cNvCxnSpPr/>
          <p:nvPr/>
        </p:nvCxnSpPr>
        <p:spPr bwMode="auto">
          <a:xfrm>
            <a:off x="3352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 Verbindung 220"/>
          <p:cNvCxnSpPr/>
          <p:nvPr/>
        </p:nvCxnSpPr>
        <p:spPr bwMode="auto">
          <a:xfrm>
            <a:off x="3352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a:stCxn id="218" idx="1"/>
          </p:cNvCxnSpPr>
          <p:nvPr/>
        </p:nvCxnSpPr>
        <p:spPr bwMode="auto">
          <a:xfrm flipV="1">
            <a:off x="3352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3276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3352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 name="Rechteck 225"/>
          <p:cNvSpPr/>
          <p:nvPr/>
        </p:nvSpPr>
        <p:spPr bwMode="auto">
          <a:xfrm rot="5400000">
            <a:off x="44577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7" name="Gerade Verbindung 226"/>
          <p:cNvCxnSpPr/>
          <p:nvPr/>
        </p:nvCxnSpPr>
        <p:spPr bwMode="auto">
          <a:xfrm>
            <a:off x="45720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45720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45720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a:stCxn id="226" idx="1"/>
          </p:cNvCxnSpPr>
          <p:nvPr/>
        </p:nvCxnSpPr>
        <p:spPr bwMode="auto">
          <a:xfrm flipV="1">
            <a:off x="45720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44958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Gerade Verbindung 231"/>
          <p:cNvCxnSpPr/>
          <p:nvPr/>
        </p:nvCxnSpPr>
        <p:spPr bwMode="auto">
          <a:xfrm>
            <a:off x="45720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3" name="Gruppieren 232"/>
          <p:cNvGrpSpPr/>
          <p:nvPr/>
        </p:nvGrpSpPr>
        <p:grpSpPr>
          <a:xfrm>
            <a:off x="2133600" y="2514600"/>
            <a:ext cx="304800" cy="762000"/>
            <a:chOff x="2133600" y="1524000"/>
            <a:chExt cx="304800" cy="762000"/>
          </a:xfrm>
        </p:grpSpPr>
        <p:sp>
          <p:nvSpPr>
            <p:cNvPr id="234" name="Rechteck 23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5" name="Gerade Verbindung 23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a:stCxn id="23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3" name="Gerade Verbindung 242"/>
          <p:cNvCxnSpPr/>
          <p:nvPr/>
        </p:nvCxnSpPr>
        <p:spPr bwMode="auto">
          <a:xfrm flipH="1">
            <a:off x="32766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Gerade Verbindung 243"/>
          <p:cNvCxnSpPr/>
          <p:nvPr/>
        </p:nvCxnSpPr>
        <p:spPr bwMode="auto">
          <a:xfrm>
            <a:off x="33528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a:off x="33528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Gerade Verbindung 245"/>
          <p:cNvCxnSpPr/>
          <p:nvPr/>
        </p:nvCxnSpPr>
        <p:spPr bwMode="auto">
          <a:xfrm flipV="1">
            <a:off x="33528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Gerade Verbindung 246"/>
          <p:cNvCxnSpPr/>
          <p:nvPr/>
        </p:nvCxnSpPr>
        <p:spPr bwMode="auto">
          <a:xfrm>
            <a:off x="32766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Gerade Verbindung 247"/>
          <p:cNvCxnSpPr/>
          <p:nvPr/>
        </p:nvCxnSpPr>
        <p:spPr bwMode="auto">
          <a:xfrm>
            <a:off x="33528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Gerade Verbindung 250"/>
          <p:cNvCxnSpPr/>
          <p:nvPr/>
        </p:nvCxnSpPr>
        <p:spPr bwMode="auto">
          <a:xfrm flipH="1">
            <a:off x="44958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5720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252"/>
          <p:cNvCxnSpPr/>
          <p:nvPr/>
        </p:nvCxnSpPr>
        <p:spPr bwMode="auto">
          <a:xfrm>
            <a:off x="45720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Gerade Verbindung 253"/>
          <p:cNvCxnSpPr/>
          <p:nvPr/>
        </p:nvCxnSpPr>
        <p:spPr bwMode="auto">
          <a:xfrm flipV="1">
            <a:off x="4572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Gerade Verbindung 254"/>
          <p:cNvCxnSpPr/>
          <p:nvPr/>
        </p:nvCxnSpPr>
        <p:spPr bwMode="auto">
          <a:xfrm>
            <a:off x="44958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Gerade Verbindung 255"/>
          <p:cNvCxnSpPr/>
          <p:nvPr/>
        </p:nvCxnSpPr>
        <p:spPr bwMode="auto">
          <a:xfrm>
            <a:off x="45720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7" name="Gruppieren 256"/>
          <p:cNvGrpSpPr/>
          <p:nvPr/>
        </p:nvGrpSpPr>
        <p:grpSpPr>
          <a:xfrm>
            <a:off x="2133600" y="3505200"/>
            <a:ext cx="304800" cy="762000"/>
            <a:chOff x="2133600" y="1524000"/>
            <a:chExt cx="304800" cy="762000"/>
          </a:xfrm>
        </p:grpSpPr>
        <p:sp>
          <p:nvSpPr>
            <p:cNvPr id="258" name="Rechteck 25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59" name="Gerade Verbindung 25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Gerade Verbindung 25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1" name="Gerade Verbindung 26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Gerade Verbindung 261"/>
            <p:cNvCxnSpPr>
              <a:stCxn id="25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Gerade Verbindung 26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Gerade Verbindung 26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5" name="Gruppieren 264"/>
          <p:cNvGrpSpPr/>
          <p:nvPr/>
        </p:nvGrpSpPr>
        <p:grpSpPr>
          <a:xfrm>
            <a:off x="3276600" y="3505200"/>
            <a:ext cx="304800" cy="762000"/>
            <a:chOff x="2133600" y="1524000"/>
            <a:chExt cx="304800" cy="762000"/>
          </a:xfrm>
        </p:grpSpPr>
        <p:sp>
          <p:nvSpPr>
            <p:cNvPr id="266" name="Rechteck 26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7" name="Gerade Verbindung 26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Gerade Verbindung 26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Gerade Verbindung 269"/>
            <p:cNvCxnSpPr>
              <a:stCxn id="26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Gerade Verbindung 27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Gerade Verbindung 27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Gruppieren 272"/>
          <p:cNvGrpSpPr/>
          <p:nvPr/>
        </p:nvGrpSpPr>
        <p:grpSpPr>
          <a:xfrm>
            <a:off x="4495800" y="3505200"/>
            <a:ext cx="304800" cy="762000"/>
            <a:chOff x="2133600" y="1524000"/>
            <a:chExt cx="304800" cy="762000"/>
          </a:xfrm>
        </p:grpSpPr>
        <p:sp>
          <p:nvSpPr>
            <p:cNvPr id="274" name="Rechteck 27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5" name="Gerade Verbindung 27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Gerade Verbindung 27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 name="Gerade Verbindung 27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Gerade Verbindung 277"/>
            <p:cNvCxnSpPr>
              <a:stCxn id="27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Gerade Verbindung 27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Gerade Verbindung 27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13814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smtClean="0"/>
              <a:t>Transistor (ODER-</a:t>
            </a:r>
            <a:r>
              <a:rPr lang="en-US" dirty="0" err="1" smtClean="0"/>
              <a:t>Schaltung</a:t>
            </a:r>
            <a:r>
              <a:rPr lang="en-US" dirty="0" smtClean="0"/>
              <a:t>)</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0"/>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flipV="1">
            <a:off x="1066800" y="2057400"/>
            <a:ext cx="914400" cy="6096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feld 10"/>
          <p:cNvSpPr txBox="1"/>
          <p:nvPr/>
        </p:nvSpPr>
        <p:spPr>
          <a:xfrm>
            <a:off x="31595" y="2514600"/>
            <a:ext cx="987771" cy="276999"/>
          </a:xfrm>
          <a:prstGeom prst="rect">
            <a:avLst/>
          </a:prstGeom>
          <a:noFill/>
        </p:spPr>
        <p:txBody>
          <a:bodyPr wrap="none" rtlCol="0">
            <a:spAutoFit/>
          </a:bodyPr>
          <a:lstStyle/>
          <a:p>
            <a:r>
              <a:rPr lang="en-US" dirty="0" smtClean="0"/>
              <a:t>Vth </a:t>
            </a:r>
            <a:r>
              <a:rPr lang="en-US" dirty="0" err="1" smtClean="0"/>
              <a:t>ist</a:t>
            </a:r>
            <a:r>
              <a:rPr lang="en-US" dirty="0" smtClean="0"/>
              <a:t> </a:t>
            </a:r>
            <a:r>
              <a:rPr lang="en-US" dirty="0" err="1" smtClean="0"/>
              <a:t>hoch</a:t>
            </a:r>
            <a:endParaRPr lang="en-US" dirty="0"/>
          </a:p>
        </p:txBody>
      </p:sp>
    </p:spTree>
    <p:extLst>
      <p:ext uri="{BB962C8B-B14F-4D97-AF65-F5344CB8AC3E}">
        <p14:creationId xmlns:p14="http://schemas.microsoft.com/office/powerpoint/2010/main" val="265245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175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ihandform 6"/>
          <p:cNvSpPr/>
          <p:nvPr/>
        </p:nvSpPr>
        <p:spPr bwMode="auto">
          <a:xfrm>
            <a:off x="3006404" y="1625900"/>
            <a:ext cx="755971" cy="650575"/>
          </a:xfrm>
          <a:custGeom>
            <a:avLst/>
            <a:gdLst>
              <a:gd name="connsiteX0" fmla="*/ 755971 w 755971"/>
              <a:gd name="connsiteY0" fmla="*/ 50500 h 650575"/>
              <a:gd name="connsiteX1" fmla="*/ 70171 w 755971"/>
              <a:gd name="connsiteY1" fmla="*/ 60025 h 650575"/>
              <a:gd name="connsiteX2" fmla="*/ 22546 w 755971"/>
              <a:gd name="connsiteY2" fmla="*/ 650575 h 650575"/>
            </a:gdLst>
            <a:ahLst/>
            <a:cxnLst>
              <a:cxn ang="0">
                <a:pos x="connsiteX0" y="connsiteY0"/>
              </a:cxn>
              <a:cxn ang="0">
                <a:pos x="connsiteX1" y="connsiteY1"/>
              </a:cxn>
              <a:cxn ang="0">
                <a:pos x="connsiteX2" y="connsiteY2"/>
              </a:cxn>
            </a:cxnLst>
            <a:rect l="l" t="t" r="r" b="b"/>
            <a:pathLst>
              <a:path w="755971" h="650575">
                <a:moveTo>
                  <a:pt x="755971" y="50500"/>
                </a:moveTo>
                <a:cubicBezTo>
                  <a:pt x="474189" y="5256"/>
                  <a:pt x="192408" y="-39987"/>
                  <a:pt x="70171" y="60025"/>
                </a:cubicBezTo>
                <a:cubicBezTo>
                  <a:pt x="-52066" y="160037"/>
                  <a:pt x="22546" y="650575"/>
                  <a:pt x="22546" y="650575"/>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9" name="Freihandform 188"/>
          <p:cNvSpPr/>
          <p:nvPr/>
        </p:nvSpPr>
        <p:spPr bwMode="auto">
          <a:xfrm>
            <a:off x="4267200" y="1600200"/>
            <a:ext cx="755971" cy="650575"/>
          </a:xfrm>
          <a:custGeom>
            <a:avLst/>
            <a:gdLst>
              <a:gd name="connsiteX0" fmla="*/ 755971 w 755971"/>
              <a:gd name="connsiteY0" fmla="*/ 50500 h 650575"/>
              <a:gd name="connsiteX1" fmla="*/ 70171 w 755971"/>
              <a:gd name="connsiteY1" fmla="*/ 60025 h 650575"/>
              <a:gd name="connsiteX2" fmla="*/ 22546 w 755971"/>
              <a:gd name="connsiteY2" fmla="*/ 650575 h 650575"/>
            </a:gdLst>
            <a:ahLst/>
            <a:cxnLst>
              <a:cxn ang="0">
                <a:pos x="connsiteX0" y="connsiteY0"/>
              </a:cxn>
              <a:cxn ang="0">
                <a:pos x="connsiteX1" y="connsiteY1"/>
              </a:cxn>
              <a:cxn ang="0">
                <a:pos x="connsiteX2" y="connsiteY2"/>
              </a:cxn>
            </a:cxnLst>
            <a:rect l="l" t="t" r="r" b="b"/>
            <a:pathLst>
              <a:path w="755971" h="650575">
                <a:moveTo>
                  <a:pt x="755971" y="50500"/>
                </a:moveTo>
                <a:cubicBezTo>
                  <a:pt x="474189" y="5256"/>
                  <a:pt x="192408" y="-39987"/>
                  <a:pt x="70171" y="60025"/>
                </a:cubicBezTo>
                <a:cubicBezTo>
                  <a:pt x="-52066" y="160037"/>
                  <a:pt x="22546" y="650575"/>
                  <a:pt x="22546" y="650575"/>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4522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175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EPROM, EEPROM und FLASH</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88</a:t>
            </a:fld>
            <a:endParaRPr lang="de-DE" altLang="de-DE"/>
          </a:p>
        </p:txBody>
      </p:sp>
    </p:spTree>
    <p:extLst>
      <p:ext uri="{BB962C8B-B14F-4D97-AF65-F5344CB8AC3E}">
        <p14:creationId xmlns:p14="http://schemas.microsoft.com/office/powerpoint/2010/main" val="148807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3733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b="1" dirty="0" smtClean="0"/>
              <a: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Durch die gespeicherte Ladung wird die Schwellspannung des Transistors zu höheren Werten verschoben. Das Auslesen erfolgt bei niedrigen Spannungen. Ist U</a:t>
            </a:r>
            <a:r>
              <a:rPr lang="de-DE" baseline="-25000" dirty="0"/>
              <a:t>th</a:t>
            </a:r>
            <a:r>
              <a:rPr lang="de-DE" dirty="0"/>
              <a:t> verschoben, schaltet der Transistor nicht ein.</a:t>
            </a:r>
          </a:p>
          <a:p>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89</a:t>
            </a:fld>
            <a:endParaRPr lang="de-DE" altLang="de-DE"/>
          </a:p>
        </p:txBody>
      </p:sp>
      <p:sp>
        <p:nvSpPr>
          <p:cNvPr id="4" name="Rechteck 3"/>
          <p:cNvSpPr/>
          <p:nvPr/>
        </p:nvSpPr>
        <p:spPr bwMode="auto">
          <a:xfrm>
            <a:off x="1752600" y="3200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3733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3733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3733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3733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mit Pfeil 12"/>
          <p:cNvCxnSpPr/>
          <p:nvPr/>
        </p:nvCxnSpPr>
        <p:spPr bwMode="auto">
          <a:xfrm>
            <a:off x="62484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flipV="1">
            <a:off x="62484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hteck 16"/>
          <p:cNvSpPr/>
          <p:nvPr/>
        </p:nvSpPr>
        <p:spPr bwMode="auto">
          <a:xfrm>
            <a:off x="1752600" y="3733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8" name="Gerade Verbindung mit Pfeil 17"/>
          <p:cNvCxnSpPr>
            <a:stCxn id="4" idx="2"/>
            <a:endCxn id="12" idx="0"/>
          </p:cNvCxnSpPr>
          <p:nvPr/>
        </p:nvCxnSpPr>
        <p:spPr bwMode="auto">
          <a:xfrm>
            <a:off x="2705100" y="3352800"/>
            <a:ext cx="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p:cNvCxnSpPr/>
          <p:nvPr/>
        </p:nvCxnSpPr>
        <p:spPr bwMode="auto">
          <a:xfrm>
            <a:off x="2971800" y="37338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Bogen 20"/>
          <p:cNvSpPr/>
          <p:nvPr/>
        </p:nvSpPr>
        <p:spPr bwMode="auto">
          <a:xfrm flipV="1">
            <a:off x="61722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Textfeld 23"/>
          <p:cNvSpPr txBox="1"/>
          <p:nvPr/>
        </p:nvSpPr>
        <p:spPr>
          <a:xfrm>
            <a:off x="74346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6" name="Textfeld 25"/>
          <p:cNvSpPr txBox="1"/>
          <p:nvPr/>
        </p:nvSpPr>
        <p:spPr>
          <a:xfrm>
            <a:off x="58545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32" name="Rechteck 31"/>
          <p:cNvSpPr/>
          <p:nvPr/>
        </p:nvSpPr>
        <p:spPr bwMode="auto">
          <a:xfrm>
            <a:off x="1752600" y="3429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Textfeld 34"/>
          <p:cNvSpPr txBox="1"/>
          <p:nvPr/>
        </p:nvSpPr>
        <p:spPr>
          <a:xfrm>
            <a:off x="1676400" y="3657600"/>
            <a:ext cx="2082621" cy="215444"/>
          </a:xfrm>
          <a:prstGeom prst="rect">
            <a:avLst/>
          </a:prstGeom>
          <a:noFill/>
        </p:spPr>
        <p:txBody>
          <a:bodyPr wrap="none" rtlCol="0">
            <a:spAutoFit/>
          </a:bodyPr>
          <a:lstStyle/>
          <a:p>
            <a:r>
              <a:rPr lang="de-DE" sz="800" dirty="0" smtClean="0"/>
              <a:t>++++++++++++++++++++++++++++++++</a:t>
            </a:r>
            <a:endParaRPr lang="de-DE" sz="800" dirty="0"/>
          </a:p>
        </p:txBody>
      </p:sp>
      <p:sp>
        <p:nvSpPr>
          <p:cNvPr id="36" name="Textfeld 35"/>
          <p:cNvSpPr txBox="1"/>
          <p:nvPr/>
        </p:nvSpPr>
        <p:spPr>
          <a:xfrm>
            <a:off x="1676400" y="3429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14339" name="Gerade Verbindung 14338"/>
          <p:cNvCxnSpPr/>
          <p:nvPr/>
        </p:nvCxnSpPr>
        <p:spPr bwMode="auto">
          <a:xfrm>
            <a:off x="3733800" y="35814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a:off x="3733800" y="37338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1" name="Gerade Verbindung mit Pfeil 14340"/>
          <p:cNvCxnSpPr/>
          <p:nvPr/>
        </p:nvCxnSpPr>
        <p:spPr bwMode="auto">
          <a:xfrm flipV="1">
            <a:off x="5105400" y="35814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1"/>
          <p:cNvSpPr txBox="1"/>
          <p:nvPr/>
        </p:nvSpPr>
        <p:spPr>
          <a:xfrm>
            <a:off x="5170495" y="3581400"/>
            <a:ext cx="755335" cy="215444"/>
          </a:xfrm>
          <a:prstGeom prst="rect">
            <a:avLst/>
          </a:prstGeom>
          <a:noFill/>
        </p:spPr>
        <p:txBody>
          <a:bodyPr wrap="none" rtlCol="0">
            <a:spAutoFit/>
          </a:bodyPr>
          <a:lstStyle/>
          <a:p>
            <a:r>
              <a:rPr lang="de-DE" sz="800" dirty="0" smtClean="0"/>
              <a:t>V0 = Q0/C0 </a:t>
            </a:r>
            <a:endParaRPr lang="de-DE" sz="800" dirty="0"/>
          </a:p>
        </p:txBody>
      </p:sp>
      <p:cxnSp>
        <p:nvCxnSpPr>
          <p:cNvPr id="14343" name="Gerade Verbindung 14342"/>
          <p:cNvCxnSpPr/>
          <p:nvPr/>
        </p:nvCxnSpPr>
        <p:spPr bwMode="auto">
          <a:xfrm>
            <a:off x="23622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5" name="Gerade Verbindung 14344"/>
          <p:cNvCxnSpPr/>
          <p:nvPr/>
        </p:nvCxnSpPr>
        <p:spPr bwMode="auto">
          <a:xfrm>
            <a:off x="26670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27432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27432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2743200" y="2438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2971800" y="1600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51"/>
          <p:cNvCxnSpPr/>
          <p:nvPr/>
        </p:nvCxnSpPr>
        <p:spPr bwMode="auto">
          <a:xfrm>
            <a:off x="2971800" y="2438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9906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2954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13716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57"/>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1371600" y="2438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1600200" y="1600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1600200" y="2438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23622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62"/>
          <p:cNvCxnSpPr/>
          <p:nvPr/>
        </p:nvCxnSpPr>
        <p:spPr bwMode="auto">
          <a:xfrm>
            <a:off x="2286000" y="2057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812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Bogen 65"/>
          <p:cNvSpPr/>
          <p:nvPr/>
        </p:nvSpPr>
        <p:spPr bwMode="auto">
          <a:xfrm flipV="1">
            <a:off x="65532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7" name="Gerade Verbindung mit Pfeil 66"/>
          <p:cNvCxnSpPr/>
          <p:nvPr/>
        </p:nvCxnSpPr>
        <p:spPr bwMode="auto">
          <a:xfrm>
            <a:off x="68580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feld 68"/>
          <p:cNvSpPr txBox="1"/>
          <p:nvPr/>
        </p:nvSpPr>
        <p:spPr>
          <a:xfrm>
            <a:off x="69342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14352" name="Gerade Verbindung 14351"/>
          <p:cNvCxnSpPr/>
          <p:nvPr/>
        </p:nvCxnSpPr>
        <p:spPr bwMode="auto">
          <a:xfrm flipV="1">
            <a:off x="6781800" y="3048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7" name="Ellipse 14356"/>
          <p:cNvSpPr/>
          <p:nvPr/>
        </p:nvSpPr>
        <p:spPr bwMode="auto">
          <a:xfrm>
            <a:off x="6705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6705600" y="3733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pic>
        <p:nvPicPr>
          <p:cNvPr id="51" name="Picture 2" descr="https://www.usenix.org/legacy/events/sec01/full_papers/gutmann/gutmann_html/remanence_files/image0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00600"/>
            <a:ext cx="26765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4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a:t>Programmiert </a:t>
            </a:r>
            <a:r>
              <a:rPr lang="de-DE" dirty="0" smtClean="0"/>
              <a:t>vor Verwendung</a:t>
            </a:r>
            <a:endParaRPr lang="de-DE" dirty="0"/>
          </a:p>
        </p:txBody>
      </p:sp>
      <p:sp>
        <p:nvSpPr>
          <p:cNvPr id="3" name="Titel 2"/>
          <p:cNvSpPr>
            <a:spLocks noGrp="1"/>
          </p:cNvSpPr>
          <p:nvPr>
            <p:ph type="title"/>
          </p:nvPr>
        </p:nvSpPr>
        <p:spPr/>
        <p:txBody>
          <a:bodyPr/>
          <a:lstStyle/>
          <a:p>
            <a:endParaRPr lang="de-DE"/>
          </a:p>
        </p:txBody>
      </p:sp>
      <p:pic>
        <p:nvPicPr>
          <p:cNvPr id="5" name="Picture 6" descr="Ni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82775"/>
            <a:ext cx="3505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cxnSp>
        <p:nvCxnSpPr>
          <p:cNvPr id="10" name="Gerade Verbindung 6"/>
          <p:cNvCxnSpPr/>
          <p:nvPr/>
        </p:nvCxnSpPr>
        <p:spPr bwMode="auto">
          <a:xfrm>
            <a:off x="4191000" y="2057400"/>
            <a:ext cx="381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1"/>
          <p:cNvCxnSpPr/>
          <p:nvPr/>
        </p:nvCxnSpPr>
        <p:spPr bwMode="auto">
          <a:xfrm>
            <a:off x="45720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50"/>
          <p:cNvCxnSpPr/>
          <p:nvPr/>
        </p:nvCxnSpPr>
        <p:spPr bwMode="auto">
          <a:xfrm>
            <a:off x="4800600" y="20574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5"/>
          <p:cNvCxnSpPr/>
          <p:nvPr/>
        </p:nvCxnSpPr>
        <p:spPr bwMode="auto">
          <a:xfrm>
            <a:off x="5638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53"/>
          <p:cNvCxnSpPr/>
          <p:nvPr/>
        </p:nvCxnSpPr>
        <p:spPr bwMode="auto">
          <a:xfrm>
            <a:off x="4267200" y="3048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54"/>
          <p:cNvCxnSpPr/>
          <p:nvPr/>
        </p:nvCxnSpPr>
        <p:spPr bwMode="auto">
          <a:xfrm flipV="1">
            <a:off x="4648200" y="28956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55"/>
          <p:cNvCxnSpPr/>
          <p:nvPr/>
        </p:nvCxnSpPr>
        <p:spPr bwMode="auto">
          <a:xfrm>
            <a:off x="4876800" y="30480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63"/>
          <p:cNvCxnSpPr/>
          <p:nvPr/>
        </p:nvCxnSpPr>
        <p:spPr bwMode="auto">
          <a:xfrm>
            <a:off x="5105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64"/>
          <p:cNvCxnSpPr/>
          <p:nvPr/>
        </p:nvCxnSpPr>
        <p:spPr bwMode="auto">
          <a:xfrm>
            <a:off x="5105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66"/>
          <p:cNvCxnSpPr/>
          <p:nvPr/>
        </p:nvCxnSpPr>
        <p:spPr bwMode="auto">
          <a:xfrm>
            <a:off x="5486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67"/>
          <p:cNvCxnSpPr/>
          <p:nvPr/>
        </p:nvCxnSpPr>
        <p:spPr bwMode="auto">
          <a:xfrm>
            <a:off x="5105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68"/>
          <p:cNvCxnSpPr/>
          <p:nvPr/>
        </p:nvCxnSpPr>
        <p:spPr bwMode="auto">
          <a:xfrm>
            <a:off x="5105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hteck 21"/>
          <p:cNvSpPr/>
          <p:nvPr/>
        </p:nvSpPr>
        <p:spPr bwMode="auto">
          <a:xfrm>
            <a:off x="5257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 name="Gerade Verbindung 70"/>
          <p:cNvCxnSpPr/>
          <p:nvPr/>
        </p:nvCxnSpPr>
        <p:spPr bwMode="auto">
          <a:xfrm>
            <a:off x="5486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71"/>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72"/>
          <p:cNvCxnSpPr/>
          <p:nvPr/>
        </p:nvCxnSpPr>
        <p:spPr bwMode="auto">
          <a:xfrm>
            <a:off x="62484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73"/>
          <p:cNvCxnSpPr/>
          <p:nvPr/>
        </p:nvCxnSpPr>
        <p:spPr bwMode="auto">
          <a:xfrm>
            <a:off x="6248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hteck 26"/>
          <p:cNvSpPr/>
          <p:nvPr/>
        </p:nvSpPr>
        <p:spPr bwMode="auto">
          <a:xfrm>
            <a:off x="64008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75"/>
          <p:cNvCxnSpPr/>
          <p:nvPr/>
        </p:nvCxnSpPr>
        <p:spPr bwMode="auto">
          <a:xfrm>
            <a:off x="6629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76"/>
          <p:cNvCxnSpPr/>
          <p:nvPr/>
        </p:nvCxnSpPr>
        <p:spPr bwMode="auto">
          <a:xfrm>
            <a:off x="62484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77"/>
          <p:cNvCxnSpPr/>
          <p:nvPr/>
        </p:nvCxnSpPr>
        <p:spPr bwMode="auto">
          <a:xfrm>
            <a:off x="6248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79"/>
          <p:cNvCxnSpPr/>
          <p:nvPr/>
        </p:nvCxnSpPr>
        <p:spPr bwMode="auto">
          <a:xfrm>
            <a:off x="66294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82"/>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83"/>
          <p:cNvCxnSpPr/>
          <p:nvPr/>
        </p:nvCxnSpPr>
        <p:spPr bwMode="auto">
          <a:xfrm>
            <a:off x="74676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84"/>
          <p:cNvCxnSpPr/>
          <p:nvPr/>
        </p:nvCxnSpPr>
        <p:spPr bwMode="auto">
          <a:xfrm>
            <a:off x="7467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p:cNvSpPr/>
          <p:nvPr/>
        </p:nvSpPr>
        <p:spPr bwMode="auto">
          <a:xfrm>
            <a:off x="7620000" y="2209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6" name="Gerade Verbindung 86"/>
          <p:cNvCxnSpPr/>
          <p:nvPr/>
        </p:nvCxnSpPr>
        <p:spPr bwMode="auto">
          <a:xfrm>
            <a:off x="78486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87"/>
          <p:cNvCxnSpPr/>
          <p:nvPr/>
        </p:nvCxnSpPr>
        <p:spPr bwMode="auto">
          <a:xfrm>
            <a:off x="74676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88"/>
          <p:cNvCxnSpPr/>
          <p:nvPr/>
        </p:nvCxnSpPr>
        <p:spPr bwMode="auto">
          <a:xfrm>
            <a:off x="7467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89"/>
          <p:cNvCxnSpPr/>
          <p:nvPr/>
        </p:nvCxnSpPr>
        <p:spPr bwMode="auto">
          <a:xfrm>
            <a:off x="7848600" y="3276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96"/>
          <p:cNvCxnSpPr/>
          <p:nvPr/>
        </p:nvCxnSpPr>
        <p:spPr bwMode="auto">
          <a:xfrm>
            <a:off x="4267200" y="4038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97"/>
          <p:cNvCxnSpPr/>
          <p:nvPr/>
        </p:nvCxnSpPr>
        <p:spPr bwMode="auto">
          <a:xfrm flipV="1">
            <a:off x="4648200" y="38862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98"/>
          <p:cNvCxnSpPr/>
          <p:nvPr/>
        </p:nvCxnSpPr>
        <p:spPr bwMode="auto">
          <a:xfrm>
            <a:off x="4876800" y="40386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99"/>
          <p:cNvCxnSpPr/>
          <p:nvPr/>
        </p:nvCxnSpPr>
        <p:spPr bwMode="auto">
          <a:xfrm>
            <a:off x="5105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100"/>
          <p:cNvCxnSpPr/>
          <p:nvPr/>
        </p:nvCxnSpPr>
        <p:spPr bwMode="auto">
          <a:xfrm>
            <a:off x="5105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44"/>
          <p:cNvSpPr/>
          <p:nvPr/>
        </p:nvSpPr>
        <p:spPr bwMode="auto">
          <a:xfrm>
            <a:off x="5257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6" name="Gerade Verbindung 102"/>
          <p:cNvCxnSpPr/>
          <p:nvPr/>
        </p:nvCxnSpPr>
        <p:spPr bwMode="auto">
          <a:xfrm>
            <a:off x="5486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103"/>
          <p:cNvCxnSpPr/>
          <p:nvPr/>
        </p:nvCxnSpPr>
        <p:spPr bwMode="auto">
          <a:xfrm>
            <a:off x="62484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104"/>
          <p:cNvCxnSpPr/>
          <p:nvPr/>
        </p:nvCxnSpPr>
        <p:spPr bwMode="auto">
          <a:xfrm>
            <a:off x="6248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105"/>
          <p:cNvCxnSpPr/>
          <p:nvPr/>
        </p:nvCxnSpPr>
        <p:spPr bwMode="auto">
          <a:xfrm>
            <a:off x="66294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106"/>
          <p:cNvCxnSpPr/>
          <p:nvPr/>
        </p:nvCxnSpPr>
        <p:spPr bwMode="auto">
          <a:xfrm>
            <a:off x="7467600" y="4038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107"/>
          <p:cNvCxnSpPr/>
          <p:nvPr/>
        </p:nvCxnSpPr>
        <p:spPr bwMode="auto">
          <a:xfrm>
            <a:off x="7467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108"/>
          <p:cNvCxnSpPr/>
          <p:nvPr/>
        </p:nvCxnSpPr>
        <p:spPr bwMode="auto">
          <a:xfrm>
            <a:off x="78486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hteck 52"/>
          <p:cNvSpPr/>
          <p:nvPr/>
        </p:nvSpPr>
        <p:spPr bwMode="auto">
          <a:xfrm>
            <a:off x="64008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620000" y="41910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Rechteck 54"/>
          <p:cNvSpPr/>
          <p:nvPr/>
        </p:nvSpPr>
        <p:spPr bwMode="auto">
          <a:xfrm>
            <a:off x="5486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6" name="Gerade Verbindung 113"/>
          <p:cNvCxnSpPr/>
          <p:nvPr/>
        </p:nvCxnSpPr>
        <p:spPr bwMode="auto">
          <a:xfrm>
            <a:off x="5638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14348"/>
          <p:cNvCxnSpPr/>
          <p:nvPr/>
        </p:nvCxnSpPr>
        <p:spPr bwMode="auto">
          <a:xfrm flipH="1">
            <a:off x="5410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116"/>
          <p:cNvCxnSpPr/>
          <p:nvPr/>
        </p:nvCxnSpPr>
        <p:spPr bwMode="auto">
          <a:xfrm>
            <a:off x="67818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hteck 58"/>
          <p:cNvSpPr/>
          <p:nvPr/>
        </p:nvSpPr>
        <p:spPr bwMode="auto">
          <a:xfrm>
            <a:off x="66294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118"/>
          <p:cNvCxnSpPr/>
          <p:nvPr/>
        </p:nvCxnSpPr>
        <p:spPr bwMode="auto">
          <a:xfrm>
            <a:off x="67818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19"/>
          <p:cNvCxnSpPr/>
          <p:nvPr/>
        </p:nvCxnSpPr>
        <p:spPr bwMode="auto">
          <a:xfrm flipH="1">
            <a:off x="6553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20"/>
          <p:cNvCxnSpPr/>
          <p:nvPr/>
        </p:nvCxnSpPr>
        <p:spPr bwMode="auto">
          <a:xfrm>
            <a:off x="8001000" y="16002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78486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122"/>
          <p:cNvCxnSpPr/>
          <p:nvPr/>
        </p:nvCxnSpPr>
        <p:spPr bwMode="auto">
          <a:xfrm>
            <a:off x="8001000" y="5029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123"/>
          <p:cNvCxnSpPr/>
          <p:nvPr/>
        </p:nvCxnSpPr>
        <p:spPr bwMode="auto">
          <a:xfrm flipH="1">
            <a:off x="77724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Ellipse 65"/>
          <p:cNvSpPr/>
          <p:nvPr/>
        </p:nvSpPr>
        <p:spPr bwMode="auto">
          <a:xfrm>
            <a:off x="1066800" y="2438400"/>
            <a:ext cx="1143000" cy="1371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68" name="Gerade Verbindung mit Pfeil 67"/>
          <p:cNvCxnSpPr/>
          <p:nvPr/>
        </p:nvCxnSpPr>
        <p:spPr bwMode="auto">
          <a:xfrm flipV="1">
            <a:off x="1676400" y="3810000"/>
            <a:ext cx="0" cy="16764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feld 68"/>
          <p:cNvSpPr txBox="1"/>
          <p:nvPr/>
        </p:nvSpPr>
        <p:spPr>
          <a:xfrm>
            <a:off x="1667584" y="5257800"/>
            <a:ext cx="543739" cy="276999"/>
          </a:xfrm>
          <a:prstGeom prst="rect">
            <a:avLst/>
          </a:prstGeom>
          <a:noFill/>
        </p:spPr>
        <p:txBody>
          <a:bodyPr wrap="none" rtlCol="0">
            <a:spAutoFit/>
          </a:bodyPr>
          <a:lstStyle/>
          <a:p>
            <a:r>
              <a:rPr lang="en-US" dirty="0" smtClean="0"/>
              <a:t>Fuse</a:t>
            </a:r>
            <a:endParaRPr lang="en-US" dirty="0"/>
          </a:p>
        </p:txBody>
      </p:sp>
      <p:sp>
        <p:nvSpPr>
          <p:cNvPr id="70" name="Rechteck 69"/>
          <p:cNvSpPr/>
          <p:nvPr/>
        </p:nvSpPr>
        <p:spPr bwMode="auto">
          <a:xfrm>
            <a:off x="64008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Rechteck 70"/>
          <p:cNvSpPr/>
          <p:nvPr/>
        </p:nvSpPr>
        <p:spPr bwMode="auto">
          <a:xfrm>
            <a:off x="7620000" y="32004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Wolke 3"/>
          <p:cNvSpPr/>
          <p:nvPr/>
        </p:nvSpPr>
        <p:spPr bwMode="auto">
          <a:xfrm>
            <a:off x="5181600" y="2133600"/>
            <a:ext cx="381000" cy="381000"/>
          </a:xfrm>
          <a:prstGeom prst="clou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72" name="Gerader Verbinder 71"/>
          <p:cNvCxnSpPr/>
          <p:nvPr/>
        </p:nvCxnSpPr>
        <p:spPr bwMode="auto">
          <a:xfrm flipH="1">
            <a:off x="5257800" y="4572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r Verbinder 72"/>
          <p:cNvCxnSpPr/>
          <p:nvPr/>
        </p:nvCxnSpPr>
        <p:spPr bwMode="auto">
          <a:xfrm>
            <a:off x="5257800" y="4572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14348"/>
          <p:cNvCxnSpPr/>
          <p:nvPr/>
        </p:nvCxnSpPr>
        <p:spPr bwMode="auto">
          <a:xfrm flipH="1">
            <a:off x="50292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feld 74"/>
          <p:cNvSpPr txBox="1"/>
          <p:nvPr/>
        </p:nvSpPr>
        <p:spPr>
          <a:xfrm>
            <a:off x="4114800" y="1752600"/>
            <a:ext cx="397866" cy="276999"/>
          </a:xfrm>
          <a:prstGeom prst="rect">
            <a:avLst/>
          </a:prstGeom>
          <a:noFill/>
        </p:spPr>
        <p:txBody>
          <a:bodyPr wrap="none" rtlCol="0">
            <a:spAutoFit/>
          </a:bodyPr>
          <a:lstStyle/>
          <a:p>
            <a:r>
              <a:rPr lang="en-US" dirty="0" smtClean="0"/>
              <a:t>HV</a:t>
            </a:r>
            <a:endParaRPr lang="en-US" dirty="0"/>
          </a:p>
        </p:txBody>
      </p:sp>
    </p:spTree>
    <p:extLst>
      <p:ext uri="{BB962C8B-B14F-4D97-AF65-F5344CB8AC3E}">
        <p14:creationId xmlns:p14="http://schemas.microsoft.com/office/powerpoint/2010/main" val="18447493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smtClean="0"/>
              <a:t>Programmierung - FNT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r>
              <a:rPr lang="de-DE" dirty="0"/>
              <a:t>, Fowler-Nordheim </a:t>
            </a:r>
            <a:r>
              <a:rPr lang="de-DE" dirty="0" smtClean="0"/>
              <a:t> </a:t>
            </a:r>
            <a:r>
              <a:rPr lang="de-DE" dirty="0" err="1" smtClean="0"/>
              <a:t>tunnelling</a:t>
            </a:r>
            <a:endParaRPr 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90</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Textfeld 34"/>
          <p:cNvSpPr txBox="1"/>
          <p:nvPr/>
        </p:nvSpPr>
        <p:spPr>
          <a:xfrm>
            <a:off x="1676400" y="2514600"/>
            <a:ext cx="2082621" cy="215444"/>
          </a:xfrm>
          <a:prstGeom prst="rect">
            <a:avLst/>
          </a:prstGeom>
          <a:noFill/>
        </p:spPr>
        <p:txBody>
          <a:bodyPr wrap="none" rtlCol="0">
            <a:spAutoFit/>
          </a:bodyPr>
          <a:lstStyle/>
          <a:p>
            <a:r>
              <a:rPr lang="de-DE" sz="800" dirty="0" smtClean="0"/>
              <a:t>++++++++++++++++++++++++++++++++</a:t>
            </a:r>
            <a:endParaRPr lang="de-DE" sz="800" dirty="0"/>
          </a:p>
        </p:txBody>
      </p:sp>
      <p:sp>
        <p:nvSpPr>
          <p:cNvPr id="36" name="Textfeld 35"/>
          <p:cNvSpPr txBox="1"/>
          <p:nvPr/>
        </p:nvSpPr>
        <p:spPr>
          <a:xfrm>
            <a:off x="1676400" y="2286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5720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7239000" y="3733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flipH="1">
            <a:off x="7239000" y="3352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flipH="1">
            <a:off x="72390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flipV="1">
            <a:off x="7239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V="1">
            <a:off x="7239000" y="37338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5943600" y="4876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5943600" y="4419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5943600" y="4800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flipV="1">
            <a:off x="34290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3429000" y="17526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5257800" y="175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953000" y="1981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51054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5257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Rechteck 139"/>
          <p:cNvSpPr/>
          <p:nvPr/>
        </p:nvSpPr>
        <p:spPr bwMode="auto">
          <a:xfrm>
            <a:off x="60198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3" name="Rechteck 202"/>
          <p:cNvSpPr/>
          <p:nvPr/>
        </p:nvSpPr>
        <p:spPr bwMode="auto">
          <a:xfrm>
            <a:off x="61722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4" name="Rechteck 203"/>
          <p:cNvSpPr/>
          <p:nvPr/>
        </p:nvSpPr>
        <p:spPr bwMode="auto">
          <a:xfrm>
            <a:off x="63246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5" name="Rechteck 204"/>
          <p:cNvSpPr/>
          <p:nvPr/>
        </p:nvSpPr>
        <p:spPr bwMode="auto">
          <a:xfrm>
            <a:off x="64770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67818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Ellipse 145"/>
          <p:cNvSpPr/>
          <p:nvPr/>
        </p:nvSpPr>
        <p:spPr bwMode="auto">
          <a:xfrm>
            <a:off x="6629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157" name="Gerade Verbindung 156"/>
          <p:cNvCxnSpPr/>
          <p:nvPr/>
        </p:nvCxnSpPr>
        <p:spPr bwMode="auto">
          <a:xfrm flipV="1">
            <a:off x="39624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962400" y="2362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50292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flipH="1">
            <a:off x="48768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V="1">
            <a:off x="7239000" y="37338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flipH="1">
            <a:off x="7010400" y="24384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V="1">
            <a:off x="7010400" y="3505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flipH="1">
            <a:off x="7010400" y="46482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V="1">
            <a:off x="7010400" y="4876800"/>
            <a:ext cx="0" cy="838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mit Pfeil 14343"/>
          <p:cNvCxnSpPr/>
          <p:nvPr/>
        </p:nvCxnSpPr>
        <p:spPr bwMode="auto">
          <a:xfrm flipH="1">
            <a:off x="6858000" y="27432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flipV="1">
            <a:off x="7239000" y="2438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mit Pfeil 131"/>
          <p:cNvCxnSpPr/>
          <p:nvPr/>
        </p:nvCxnSpPr>
        <p:spPr bwMode="auto">
          <a:xfrm flipH="1">
            <a:off x="2667000" y="41910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5715000" y="35052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mit Pfeil 76"/>
          <p:cNvCxnSpPr/>
          <p:nvPr/>
        </p:nvCxnSpPr>
        <p:spPr bwMode="auto">
          <a:xfrm flipV="1">
            <a:off x="5715000" y="48006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H="1">
            <a:off x="5486400" y="3505200"/>
            <a:ext cx="144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flipH="1">
            <a:off x="5486400" y="5715000"/>
            <a:ext cx="144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feld 14"/>
          <p:cNvSpPr txBox="1"/>
          <p:nvPr/>
        </p:nvSpPr>
        <p:spPr>
          <a:xfrm>
            <a:off x="5029200" y="3886200"/>
            <a:ext cx="670376" cy="276999"/>
          </a:xfrm>
          <a:prstGeom prst="rect">
            <a:avLst/>
          </a:prstGeom>
          <a:noFill/>
        </p:spPr>
        <p:txBody>
          <a:bodyPr wrap="none" rtlCol="0">
            <a:spAutoFit/>
          </a:bodyPr>
          <a:lstStyle/>
          <a:p>
            <a:r>
              <a:rPr lang="de-DE" dirty="0" smtClean="0"/>
              <a:t>3.25eV</a:t>
            </a:r>
            <a:endParaRPr lang="de-DE" dirty="0"/>
          </a:p>
        </p:txBody>
      </p:sp>
      <p:sp>
        <p:nvSpPr>
          <p:cNvPr id="79" name="Textfeld 78"/>
          <p:cNvSpPr txBox="1"/>
          <p:nvPr/>
        </p:nvSpPr>
        <p:spPr>
          <a:xfrm>
            <a:off x="5071679" y="5181600"/>
            <a:ext cx="585418" cy="276999"/>
          </a:xfrm>
          <a:prstGeom prst="rect">
            <a:avLst/>
          </a:prstGeom>
          <a:noFill/>
        </p:spPr>
        <p:txBody>
          <a:bodyPr wrap="none" rtlCol="0">
            <a:spAutoFit/>
          </a:bodyPr>
          <a:lstStyle/>
          <a:p>
            <a:r>
              <a:rPr lang="de-DE" dirty="0" smtClean="0"/>
              <a:t>4.7eV</a:t>
            </a:r>
            <a:endParaRPr lang="de-DE" dirty="0"/>
          </a:p>
        </p:txBody>
      </p:sp>
      <p:sp>
        <p:nvSpPr>
          <p:cNvPr id="80" name="Textfeld 79"/>
          <p:cNvSpPr txBox="1"/>
          <p:nvPr/>
        </p:nvSpPr>
        <p:spPr>
          <a:xfrm>
            <a:off x="7772400" y="2971800"/>
            <a:ext cx="585418" cy="276999"/>
          </a:xfrm>
          <a:prstGeom prst="rect">
            <a:avLst/>
          </a:prstGeom>
          <a:noFill/>
        </p:spPr>
        <p:txBody>
          <a:bodyPr wrap="none" rtlCol="0">
            <a:spAutoFit/>
          </a:bodyPr>
          <a:lstStyle/>
          <a:p>
            <a:r>
              <a:rPr lang="de-DE" dirty="0" smtClean="0"/>
              <a:t>1.1eV</a:t>
            </a:r>
            <a:endParaRPr lang="de-DE" dirty="0"/>
          </a:p>
        </p:txBody>
      </p:sp>
      <p:cxnSp>
        <p:nvCxnSpPr>
          <p:cNvPr id="18" name="Gerade Verbindung mit Pfeil 17"/>
          <p:cNvCxnSpPr/>
          <p:nvPr/>
        </p:nvCxnSpPr>
        <p:spPr bwMode="auto">
          <a:xfrm>
            <a:off x="7696200" y="25908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mit Pfeil 81"/>
          <p:cNvCxnSpPr/>
          <p:nvPr/>
        </p:nvCxnSpPr>
        <p:spPr bwMode="auto">
          <a:xfrm rot="10800000">
            <a:off x="7696200" y="37338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mit Pfeil 80"/>
          <p:cNvCxnSpPr/>
          <p:nvPr/>
        </p:nvCxnSpPr>
        <p:spPr bwMode="auto">
          <a:xfrm>
            <a:off x="1828800" y="41910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2667000" y="3886200"/>
            <a:ext cx="679994" cy="276999"/>
          </a:xfrm>
          <a:prstGeom prst="rect">
            <a:avLst/>
          </a:prstGeom>
          <a:noFill/>
        </p:spPr>
        <p:txBody>
          <a:bodyPr wrap="none" rtlCol="0">
            <a:spAutoFit/>
          </a:bodyPr>
          <a:lstStyle/>
          <a:p>
            <a:r>
              <a:rPr lang="en-US" dirty="0" err="1" smtClean="0"/>
              <a:t>Zu</a:t>
            </a:r>
            <a:r>
              <a:rPr lang="en-US" dirty="0" smtClean="0"/>
              <a:t> dick</a:t>
            </a:r>
            <a:endParaRPr lang="en-US" dirty="0"/>
          </a:p>
        </p:txBody>
      </p:sp>
      <p:sp>
        <p:nvSpPr>
          <p:cNvPr id="83" name="Textfeld 82"/>
          <p:cNvSpPr txBox="1"/>
          <p:nvPr/>
        </p:nvSpPr>
        <p:spPr>
          <a:xfrm>
            <a:off x="5486400" y="2133600"/>
            <a:ext cx="1778469" cy="461665"/>
          </a:xfrm>
          <a:prstGeom prst="rect">
            <a:avLst/>
          </a:prstGeom>
          <a:noFill/>
        </p:spPr>
        <p:txBody>
          <a:bodyPr wrap="square" rtlCol="0">
            <a:spAutoFit/>
          </a:bodyPr>
          <a:lstStyle/>
          <a:p>
            <a:r>
              <a:rPr lang="en-US" dirty="0" err="1" smtClean="0"/>
              <a:t>Durch</a:t>
            </a:r>
            <a:r>
              <a:rPr lang="en-US" dirty="0" smtClean="0"/>
              <a:t> </a:t>
            </a:r>
            <a:r>
              <a:rPr lang="en-US" dirty="0" err="1" smtClean="0"/>
              <a:t>hohe</a:t>
            </a:r>
            <a:r>
              <a:rPr lang="en-US" dirty="0" smtClean="0"/>
              <a:t> </a:t>
            </a:r>
            <a:r>
              <a:rPr lang="en-US" dirty="0" err="1" smtClean="0"/>
              <a:t>Spannung</a:t>
            </a:r>
            <a:r>
              <a:rPr lang="en-US" dirty="0" smtClean="0"/>
              <a:t> </a:t>
            </a:r>
            <a:r>
              <a:rPr lang="en-US" dirty="0" err="1" smtClean="0"/>
              <a:t>wird</a:t>
            </a:r>
            <a:r>
              <a:rPr lang="en-US" dirty="0" smtClean="0"/>
              <a:t> </a:t>
            </a:r>
            <a:r>
              <a:rPr lang="en-US" dirty="0" err="1" smtClean="0"/>
              <a:t>Barriere</a:t>
            </a:r>
            <a:r>
              <a:rPr lang="en-US" dirty="0" smtClean="0"/>
              <a:t> </a:t>
            </a:r>
            <a:r>
              <a:rPr lang="en-US" dirty="0" err="1" smtClean="0"/>
              <a:t>dünner</a:t>
            </a:r>
            <a:endParaRPr lang="en-US" dirty="0"/>
          </a:p>
        </p:txBody>
      </p:sp>
    </p:spTree>
    <p:extLst>
      <p:ext uri="{BB962C8B-B14F-4D97-AF65-F5344CB8AC3E}">
        <p14:creationId xmlns:p14="http://schemas.microsoft.com/office/powerpoint/2010/main" val="344877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a:t>Programmierung - </a:t>
            </a:r>
            <a:r>
              <a:rPr lang="de-DE" dirty="0" smtClean="0"/>
              <a:t>CHE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r>
              <a:rPr lang="de-DE" dirty="0" smtClean="0"/>
              <a:t>, </a:t>
            </a:r>
            <a:r>
              <a:rPr lang="de-DE" dirty="0" err="1" smtClean="0"/>
              <a:t>channel</a:t>
            </a:r>
            <a:r>
              <a:rPr lang="de-DE" dirty="0" smtClean="0"/>
              <a:t> </a:t>
            </a:r>
            <a:r>
              <a:rPr lang="de-DE" dirty="0" err="1" smtClean="0"/>
              <a:t>hot</a:t>
            </a:r>
            <a:r>
              <a:rPr lang="de-DE" dirty="0" smtClean="0"/>
              <a:t> </a:t>
            </a:r>
            <a:r>
              <a:rPr lang="de-DE" dirty="0" err="1" smtClean="0"/>
              <a:t>carrier</a:t>
            </a:r>
            <a:r>
              <a:rPr lang="de-DE" dirty="0" smtClean="0"/>
              <a:t> </a:t>
            </a:r>
            <a:r>
              <a:rPr lang="de-DE" dirty="0" err="1" smtClean="0"/>
              <a:t>injection</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91</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Textfeld 35"/>
          <p:cNvSpPr txBox="1"/>
          <p:nvPr/>
        </p:nvSpPr>
        <p:spPr>
          <a:xfrm>
            <a:off x="1676400" y="2286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5720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flipV="1">
            <a:off x="34290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3429000" y="17526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5257800" y="175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953000" y="1981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51054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5257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39624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962400" y="2362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mit Pfeil 131"/>
          <p:cNvCxnSpPr/>
          <p:nvPr/>
        </p:nvCxnSpPr>
        <p:spPr bwMode="auto">
          <a:xfrm flipH="1">
            <a:off x="2667000" y="41910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50292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724400" y="2590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4876800" y="2667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5029200" y="2667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Rechteck 80"/>
          <p:cNvSpPr/>
          <p:nvPr/>
        </p:nvSpPr>
        <p:spPr bwMode="auto">
          <a:xfrm>
            <a:off x="6172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2" name="Rechteck 81"/>
          <p:cNvSpPr/>
          <p:nvPr/>
        </p:nvSpPr>
        <p:spPr bwMode="auto">
          <a:xfrm>
            <a:off x="63246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Rechteck 82"/>
          <p:cNvSpPr/>
          <p:nvPr/>
        </p:nvSpPr>
        <p:spPr bwMode="auto">
          <a:xfrm>
            <a:off x="64770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Rechteck 83"/>
          <p:cNvSpPr/>
          <p:nvPr/>
        </p:nvSpPr>
        <p:spPr bwMode="auto">
          <a:xfrm>
            <a:off x="66294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Rechteck 84"/>
          <p:cNvSpPr/>
          <p:nvPr/>
        </p:nvSpPr>
        <p:spPr bwMode="auto">
          <a:xfrm>
            <a:off x="6934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6781800" y="3733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90" name="Gerade Verbindung mit Pfeil 89"/>
          <p:cNvCxnSpPr/>
          <p:nvPr/>
        </p:nvCxnSpPr>
        <p:spPr bwMode="auto">
          <a:xfrm flipH="1">
            <a:off x="6934200" y="25908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flipH="1" flipV="1">
            <a:off x="7086600" y="2362200"/>
            <a:ext cx="2286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V="1">
            <a:off x="7086600" y="2362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7315200" y="3962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flipH="1">
            <a:off x="73152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H="1">
            <a:off x="7315200" y="3886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flipV="1">
            <a:off x="7315200" y="26670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flipV="1">
            <a:off x="7315200" y="3962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H="1" flipV="1">
            <a:off x="7086600" y="4572000"/>
            <a:ext cx="2286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flipV="1">
            <a:off x="7086600" y="36576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flipH="1">
            <a:off x="5562600" y="3276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flipH="1">
            <a:off x="55626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flipV="1">
            <a:off x="7391400" y="25908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55626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H="1">
            <a:off x="3429000" y="2590800"/>
            <a:ext cx="3810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reihandform 10"/>
          <p:cNvSpPr/>
          <p:nvPr/>
        </p:nvSpPr>
        <p:spPr bwMode="auto">
          <a:xfrm>
            <a:off x="3360420" y="24003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Freihandform 74"/>
          <p:cNvSpPr/>
          <p:nvPr/>
        </p:nvSpPr>
        <p:spPr bwMode="auto">
          <a:xfrm>
            <a:off x="3200400" y="24384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Freihandform 75"/>
          <p:cNvSpPr/>
          <p:nvPr/>
        </p:nvSpPr>
        <p:spPr bwMode="auto">
          <a:xfrm>
            <a:off x="3505200" y="23622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 name="Gerade Verbindung mit Pfeil 14"/>
          <p:cNvCxnSpPr/>
          <p:nvPr/>
        </p:nvCxnSpPr>
        <p:spPr bwMode="auto">
          <a:xfrm>
            <a:off x="6934200" y="25908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7543800" y="2286000"/>
            <a:ext cx="1239853" cy="1200329"/>
          </a:xfrm>
          <a:prstGeom prst="rect">
            <a:avLst/>
          </a:prstGeom>
          <a:noFill/>
        </p:spPr>
        <p:txBody>
          <a:bodyPr wrap="square" rtlCol="0">
            <a:spAutoFit/>
          </a:bodyPr>
          <a:lstStyle/>
          <a:p>
            <a:pPr algn="l"/>
            <a:r>
              <a:rPr lang="en-US" dirty="0" err="1" smtClean="0"/>
              <a:t>Durch</a:t>
            </a:r>
            <a:r>
              <a:rPr lang="en-US" dirty="0" smtClean="0"/>
              <a:t> </a:t>
            </a:r>
            <a:r>
              <a:rPr lang="en-US" dirty="0" err="1" smtClean="0"/>
              <a:t>hohen</a:t>
            </a:r>
            <a:r>
              <a:rPr lang="en-US" dirty="0" smtClean="0"/>
              <a:t> Strom </a:t>
            </a:r>
            <a:r>
              <a:rPr lang="en-US" dirty="0" err="1" smtClean="0"/>
              <a:t>haben</a:t>
            </a:r>
            <a:endParaRPr lang="en-US" dirty="0" smtClean="0"/>
          </a:p>
          <a:p>
            <a:pPr algn="l"/>
            <a:r>
              <a:rPr lang="en-US" dirty="0" err="1" smtClean="0"/>
              <a:t>Elektronen</a:t>
            </a:r>
            <a:r>
              <a:rPr lang="en-US" dirty="0" smtClean="0"/>
              <a:t> </a:t>
            </a:r>
            <a:r>
              <a:rPr lang="en-US" dirty="0" err="1" smtClean="0"/>
              <a:t>hohe</a:t>
            </a:r>
            <a:r>
              <a:rPr lang="en-US" dirty="0" smtClean="0"/>
              <a:t> </a:t>
            </a:r>
            <a:r>
              <a:rPr lang="en-US" dirty="0" err="1" smtClean="0"/>
              <a:t>Kinetische</a:t>
            </a:r>
            <a:r>
              <a:rPr lang="en-US" dirty="0" smtClean="0"/>
              <a:t> </a:t>
            </a:r>
            <a:r>
              <a:rPr lang="en-US" dirty="0" err="1" smtClean="0"/>
              <a:t>Energie</a:t>
            </a:r>
            <a:endParaRPr lang="en-US" dirty="0"/>
          </a:p>
        </p:txBody>
      </p:sp>
    </p:spTree>
    <p:extLst>
      <p:ext uri="{BB962C8B-B14F-4D97-AF65-F5344CB8AC3E}">
        <p14:creationId xmlns:p14="http://schemas.microsoft.com/office/powerpoint/2010/main" val="344038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smtClean="0"/>
              <a:t>Programmierung</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92</a:t>
            </a:fld>
            <a:endParaRPr lang="de-DE" altLang="de-DE"/>
          </a:p>
        </p:txBody>
      </p:sp>
      <p:pic>
        <p:nvPicPr>
          <p:cNvPr id="77" name="Picture 2" descr="Fowler-Nordheim tunneling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34" y="2057400"/>
            <a:ext cx="3409950" cy="23415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hannel hot-electron injectio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934" y="2057400"/>
            <a:ext cx="344846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5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Feldemission</a:t>
            </a:r>
          </a:p>
        </p:txBody>
      </p:sp>
      <p:sp>
        <p:nvSpPr>
          <p:cNvPr id="3" name="Inhaltsplatzhalter 2"/>
          <p:cNvSpPr>
            <a:spLocks noGrp="1"/>
          </p:cNvSpPr>
          <p:nvPr>
            <p:ph idx="1"/>
          </p:nvPr>
        </p:nvSpPr>
        <p:spPr>
          <a:xfrm>
            <a:off x="457200" y="692150"/>
            <a:ext cx="8229600" cy="603250"/>
          </a:xfrm>
        </p:spPr>
        <p:txBody>
          <a:bodyPr/>
          <a:lstStyle/>
          <a:p>
            <a:r>
              <a:rPr lang="de-DE" dirty="0" smtClean="0"/>
              <a:t>Bei </a:t>
            </a:r>
            <a:r>
              <a:rPr lang="de-DE" dirty="0"/>
              <a:t>der </a:t>
            </a:r>
            <a:r>
              <a:rPr lang="de-DE" b="1" dirty="0"/>
              <a:t>Feldemission</a:t>
            </a:r>
            <a:r>
              <a:rPr lang="de-DE" dirty="0"/>
              <a:t> werden durch ein ausreichend starkes </a:t>
            </a:r>
            <a:r>
              <a:rPr lang="de-DE" dirty="0">
                <a:hlinkClick r:id="rId2" tooltip="Elektrisches Feld"/>
              </a:rPr>
              <a:t>elektrisches Feld</a:t>
            </a:r>
            <a:r>
              <a:rPr lang="de-DE" dirty="0"/>
              <a:t> (mehr als 10</a:t>
            </a:r>
            <a:r>
              <a:rPr lang="de-DE" baseline="30000" dirty="0"/>
              <a:t>9</a:t>
            </a:r>
            <a:r>
              <a:rPr lang="de-DE" dirty="0"/>
              <a:t> V/m) </a:t>
            </a:r>
            <a:r>
              <a:rPr lang="de-DE" dirty="0">
                <a:hlinkClick r:id="rId3" tooltip="Elektron"/>
              </a:rPr>
              <a:t>Elektronen</a:t>
            </a:r>
            <a:r>
              <a:rPr lang="de-DE" dirty="0"/>
              <a:t> mit einer sehr geringen </a:t>
            </a:r>
            <a:r>
              <a:rPr lang="de-DE" dirty="0" smtClean="0"/>
              <a:t>Energiebreite </a:t>
            </a:r>
            <a:r>
              <a:rPr lang="de-DE" dirty="0"/>
              <a:t>aus einer (negativ geladenen) </a:t>
            </a:r>
            <a:r>
              <a:rPr lang="de-DE" dirty="0">
                <a:hlinkClick r:id="rId4" tooltip="Kathode"/>
              </a:rPr>
              <a:t>Kathode</a:t>
            </a:r>
            <a:r>
              <a:rPr lang="de-DE" dirty="0"/>
              <a:t> gelöst. Klassisch betrachtet ist es für ein Teilchen mit einer bestimmten mittleren thermischen Energie, die kleiner ist als die Höhe der </a:t>
            </a:r>
            <a:r>
              <a:rPr lang="de-DE" dirty="0">
                <a:hlinkClick r:id="rId5" tooltip="Austrittsarbeit"/>
              </a:rPr>
              <a:t>Austrittsarbeit</a:t>
            </a:r>
            <a:r>
              <a:rPr lang="de-DE" dirty="0"/>
              <a:t>, unmöglich, das Kathodenmaterial zu verlassen. </a:t>
            </a:r>
            <a:r>
              <a:rPr lang="de-DE" dirty="0">
                <a:hlinkClick r:id="rId6" tooltip="Quantenmechanik"/>
              </a:rPr>
              <a:t>Quantenmechanisch</a:t>
            </a:r>
            <a:r>
              <a:rPr lang="de-DE" dirty="0"/>
              <a:t> betrachtet gibt es jedoch eine bestimmte Wahrscheinlichkeit, dass einzelne Elektronen aus dem </a:t>
            </a:r>
            <a:r>
              <a:rPr lang="de-DE" dirty="0">
                <a:hlinkClick r:id="rId7" tooltip="Festkörper"/>
              </a:rPr>
              <a:t>Festkörper</a:t>
            </a:r>
            <a:r>
              <a:rPr lang="de-DE" dirty="0"/>
              <a:t> austreten. Diese werden dann durch das hohe äußere Feld abgesaugt. Diesen Effekt nennt man allgemein auch </a:t>
            </a:r>
            <a:r>
              <a:rPr lang="de-DE" dirty="0">
                <a:hlinkClick r:id="rId8" tooltip="Tunneleffekt"/>
              </a:rPr>
              <a:t>Tunneleffekt</a:t>
            </a:r>
            <a:r>
              <a:rPr lang="de-DE" dirty="0"/>
              <a:t>. Das Elektron tunnelt also durch den Potentialwall, der durch das äußere elektrische Feld </a:t>
            </a:r>
            <a:r>
              <a:rPr lang="de-DE" dirty="0" err="1"/>
              <a:t>verkippt</a:t>
            </a:r>
            <a:r>
              <a:rPr lang="de-DE" dirty="0"/>
              <a:t> wurde – diese spezielle Art von Tunneln nennt man auch </a:t>
            </a:r>
            <a:r>
              <a:rPr lang="de-DE" b="1" dirty="0"/>
              <a:t>„Fowler-Nordheim-Tunneln“</a:t>
            </a:r>
            <a:r>
              <a:rPr lang="de-DE" dirty="0"/>
              <a:t> (benannt nach </a:t>
            </a:r>
            <a:r>
              <a:rPr lang="de-DE" dirty="0">
                <a:hlinkClick r:id="rId9" tooltip="Ralph Howard Fowler"/>
              </a:rPr>
              <a:t>Ralph Howard Fowler</a:t>
            </a:r>
            <a:r>
              <a:rPr lang="de-DE" dirty="0"/>
              <a:t> und </a:t>
            </a:r>
            <a:r>
              <a:rPr lang="de-DE" dirty="0">
                <a:hlinkClick r:id="rId10" tooltip="Lothar Nordheim"/>
              </a:rPr>
              <a:t>Lothar Nordheim</a:t>
            </a:r>
            <a:r>
              <a:rPr lang="de-DE" dirty="0"/>
              <a:t>).</a:t>
            </a:r>
            <a:r>
              <a:rPr lang="de-DE" baseline="30000" dirty="0">
                <a:hlinkClick r:id="rId11"/>
              </a:rPr>
              <a:t>[1]</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93</a:t>
            </a:fld>
            <a:endParaRPr lang="de-DE" altLang="de-DE"/>
          </a:p>
        </p:txBody>
      </p:sp>
      <p:cxnSp>
        <p:nvCxnSpPr>
          <p:cNvPr id="20" name="Gerade Verbindung 19"/>
          <p:cNvCxnSpPr/>
          <p:nvPr/>
        </p:nvCxnSpPr>
        <p:spPr bwMode="auto">
          <a:xfrm flipH="1">
            <a:off x="304800" y="58674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V="1">
            <a:off x="2286000" y="48768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2286000" y="4876800"/>
            <a:ext cx="144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flipH="1">
            <a:off x="304800" y="54102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3733800" y="4876800"/>
            <a:ext cx="533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9" name="Textfeld 28"/>
          <p:cNvSpPr txBox="1"/>
          <p:nvPr/>
        </p:nvSpPr>
        <p:spPr>
          <a:xfrm>
            <a:off x="1269754" y="5867400"/>
            <a:ext cx="644728" cy="276999"/>
          </a:xfrm>
          <a:prstGeom prst="rect">
            <a:avLst/>
          </a:prstGeom>
          <a:noFill/>
        </p:spPr>
        <p:txBody>
          <a:bodyPr wrap="none" rtlCol="0">
            <a:spAutoFit/>
          </a:bodyPr>
          <a:lstStyle/>
          <a:p>
            <a:r>
              <a:rPr lang="de-DE" dirty="0" smtClean="0"/>
              <a:t>Kristall</a:t>
            </a:r>
            <a:endParaRPr lang="de-DE" dirty="0"/>
          </a:p>
        </p:txBody>
      </p:sp>
      <p:sp>
        <p:nvSpPr>
          <p:cNvPr id="97" name="Textfeld 96"/>
          <p:cNvSpPr txBox="1"/>
          <p:nvPr/>
        </p:nvSpPr>
        <p:spPr>
          <a:xfrm>
            <a:off x="2240411" y="4572000"/>
            <a:ext cx="735907" cy="276999"/>
          </a:xfrm>
          <a:prstGeom prst="rect">
            <a:avLst/>
          </a:prstGeom>
          <a:noFill/>
        </p:spPr>
        <p:txBody>
          <a:bodyPr wrap="none" rtlCol="0">
            <a:spAutoFit/>
          </a:bodyPr>
          <a:lstStyle/>
          <a:p>
            <a:r>
              <a:rPr lang="de-DE" dirty="0" smtClean="0"/>
              <a:t>Vakuum</a:t>
            </a:r>
            <a:endParaRPr lang="de-DE" dirty="0"/>
          </a:p>
        </p:txBody>
      </p:sp>
      <p:cxnSp>
        <p:nvCxnSpPr>
          <p:cNvPr id="14343" name="Gerade Verbindung mit Pfeil 14342"/>
          <p:cNvCxnSpPr/>
          <p:nvPr/>
        </p:nvCxnSpPr>
        <p:spPr bwMode="auto">
          <a:xfrm>
            <a:off x="1676400" y="51816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flipV="1">
            <a:off x="1905000" y="563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flipV="1">
            <a:off x="1600200" y="5181600"/>
            <a:ext cx="3048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flipV="1">
            <a:off x="1600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p:cNvSpPr txBox="1"/>
          <p:nvPr/>
        </p:nvSpPr>
        <p:spPr>
          <a:xfrm>
            <a:off x="3720918" y="5867400"/>
            <a:ext cx="518092" cy="276999"/>
          </a:xfrm>
          <a:prstGeom prst="rect">
            <a:avLst/>
          </a:prstGeom>
          <a:noFill/>
        </p:spPr>
        <p:txBody>
          <a:bodyPr wrap="none" rtlCol="0">
            <a:spAutoFit/>
          </a:bodyPr>
          <a:lstStyle/>
          <a:p>
            <a:r>
              <a:rPr lang="de-DE" dirty="0" smtClean="0"/>
              <a:t>Gate</a:t>
            </a:r>
            <a:endParaRPr lang="de-DE" dirty="0"/>
          </a:p>
        </p:txBody>
      </p:sp>
      <p:sp>
        <p:nvSpPr>
          <p:cNvPr id="19" name="Textfeld 18"/>
          <p:cNvSpPr txBox="1"/>
          <p:nvPr/>
        </p:nvSpPr>
        <p:spPr>
          <a:xfrm>
            <a:off x="2260352" y="4876800"/>
            <a:ext cx="1308371" cy="276999"/>
          </a:xfrm>
          <a:prstGeom prst="rect">
            <a:avLst/>
          </a:prstGeom>
          <a:noFill/>
        </p:spPr>
        <p:txBody>
          <a:bodyPr wrap="none" rtlCol="0">
            <a:spAutoFit/>
          </a:bodyPr>
          <a:lstStyle/>
          <a:p>
            <a:r>
              <a:rPr lang="de-DE" dirty="0" smtClean="0"/>
              <a:t>Potentialbarriere</a:t>
            </a:r>
            <a:endParaRPr lang="de-DE" dirty="0"/>
          </a:p>
        </p:txBody>
      </p:sp>
    </p:spTree>
    <p:extLst>
      <p:ext uri="{BB962C8B-B14F-4D97-AF65-F5344CB8AC3E}">
        <p14:creationId xmlns:p14="http://schemas.microsoft.com/office/powerpoint/2010/main" val="139454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Feldemission</a:t>
            </a:r>
          </a:p>
        </p:txBody>
      </p:sp>
      <p:sp>
        <p:nvSpPr>
          <p:cNvPr id="3" name="Inhaltsplatzhalter 2"/>
          <p:cNvSpPr>
            <a:spLocks noGrp="1"/>
          </p:cNvSpPr>
          <p:nvPr>
            <p:ph idx="1"/>
          </p:nvPr>
        </p:nvSpPr>
        <p:spPr>
          <a:xfrm>
            <a:off x="457200" y="692150"/>
            <a:ext cx="8229600" cy="603250"/>
          </a:xfrm>
        </p:spPr>
        <p:txBody>
          <a:bodyPr/>
          <a:lstStyle/>
          <a:p>
            <a:r>
              <a:rPr lang="de-DE" dirty="0" smtClean="0"/>
              <a:t>Bei </a:t>
            </a:r>
            <a:r>
              <a:rPr lang="de-DE" dirty="0"/>
              <a:t>der </a:t>
            </a:r>
            <a:r>
              <a:rPr lang="de-DE" b="1" dirty="0"/>
              <a:t>Feldemission</a:t>
            </a:r>
            <a:r>
              <a:rPr lang="de-DE" dirty="0"/>
              <a:t> werden durch ein ausreichend starkes </a:t>
            </a:r>
            <a:r>
              <a:rPr lang="de-DE" dirty="0">
                <a:hlinkClick r:id="rId2" tooltip="Elektrisches Feld"/>
              </a:rPr>
              <a:t>elektrisches Feld</a:t>
            </a:r>
            <a:r>
              <a:rPr lang="de-DE" dirty="0"/>
              <a:t> (mehr als 10</a:t>
            </a:r>
            <a:r>
              <a:rPr lang="de-DE" baseline="30000" dirty="0"/>
              <a:t>9</a:t>
            </a:r>
            <a:r>
              <a:rPr lang="de-DE" dirty="0"/>
              <a:t> V/m) </a:t>
            </a:r>
            <a:r>
              <a:rPr lang="de-DE" dirty="0">
                <a:hlinkClick r:id="rId3" tooltip="Elektron"/>
              </a:rPr>
              <a:t>Elektronen</a:t>
            </a:r>
            <a:r>
              <a:rPr lang="de-DE" dirty="0"/>
              <a:t> mit einer sehr geringen Energiebreite aus einer (negativ geladenen) </a:t>
            </a:r>
            <a:r>
              <a:rPr lang="de-DE" dirty="0">
                <a:hlinkClick r:id="rId4" tooltip="Kathode"/>
              </a:rPr>
              <a:t>Kathode</a:t>
            </a:r>
            <a:r>
              <a:rPr lang="de-DE" dirty="0"/>
              <a:t> gelöst. Klassisch betrachtet ist es für ein Teilchen mit einer bestimmten mittleren thermischen Energie, die kleiner ist als die Höhe der </a:t>
            </a:r>
            <a:r>
              <a:rPr lang="de-DE" dirty="0">
                <a:hlinkClick r:id="rId5" tooltip="Austrittsarbeit"/>
              </a:rPr>
              <a:t>Austrittsarbeit</a:t>
            </a:r>
            <a:r>
              <a:rPr lang="de-DE" dirty="0"/>
              <a:t>, unmöglich, das Kathodenmaterial zu verlassen. </a:t>
            </a:r>
            <a:r>
              <a:rPr lang="de-DE" dirty="0">
                <a:hlinkClick r:id="rId6" tooltip="Quantenmechanik"/>
              </a:rPr>
              <a:t>Quantenmechanisch</a:t>
            </a:r>
            <a:r>
              <a:rPr lang="de-DE" dirty="0"/>
              <a:t> betrachtet gibt es jedoch eine bestimmte Wahrscheinlichkeit, dass einzelne Elektronen aus dem </a:t>
            </a:r>
            <a:r>
              <a:rPr lang="de-DE" dirty="0">
                <a:hlinkClick r:id="rId7" tooltip="Festkörper"/>
              </a:rPr>
              <a:t>Festkörper</a:t>
            </a:r>
            <a:r>
              <a:rPr lang="de-DE" dirty="0"/>
              <a:t> austreten. Diese werden dann durch das hohe äußere Feld abgesaugt. Diesen Effekt nennt man allgemein auch </a:t>
            </a:r>
            <a:r>
              <a:rPr lang="de-DE" dirty="0">
                <a:hlinkClick r:id="rId8" tooltip="Tunneleffekt"/>
              </a:rPr>
              <a:t>Tunneleffekt</a:t>
            </a:r>
            <a:r>
              <a:rPr lang="de-DE" dirty="0"/>
              <a:t>. Das Elektron tunnelt also durch den Potentialwall, der durch das äußere elektrische Feld </a:t>
            </a:r>
            <a:r>
              <a:rPr lang="de-DE" dirty="0" err="1"/>
              <a:t>verkippt</a:t>
            </a:r>
            <a:r>
              <a:rPr lang="de-DE" dirty="0"/>
              <a:t> wurde – diese spezielle Art von Tunneln nennt man auch </a:t>
            </a:r>
            <a:r>
              <a:rPr lang="de-DE" b="1" dirty="0"/>
              <a:t>„Fowler-Nordheim-Tunneln“</a:t>
            </a:r>
            <a:r>
              <a:rPr lang="de-DE" dirty="0"/>
              <a:t> (benannt nach </a:t>
            </a:r>
            <a:r>
              <a:rPr lang="de-DE" dirty="0">
                <a:hlinkClick r:id="rId9" tooltip="Ralph Howard Fowler"/>
              </a:rPr>
              <a:t>Ralph Howard Fowler</a:t>
            </a:r>
            <a:r>
              <a:rPr lang="de-DE" dirty="0"/>
              <a:t> und </a:t>
            </a:r>
            <a:r>
              <a:rPr lang="de-DE" dirty="0">
                <a:hlinkClick r:id="rId10" tooltip="Lothar Nordheim"/>
              </a:rPr>
              <a:t>Lothar Nordheim</a:t>
            </a:r>
            <a:r>
              <a:rPr lang="de-DE" dirty="0"/>
              <a:t>).</a:t>
            </a:r>
            <a:r>
              <a:rPr lang="de-DE" baseline="30000" dirty="0">
                <a:hlinkClick r:id="rId11"/>
              </a:rPr>
              <a:t>[1]</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94</a:t>
            </a:fld>
            <a:endParaRPr lang="de-DE" altLang="de-DE"/>
          </a:p>
        </p:txBody>
      </p:sp>
      <p:cxnSp>
        <p:nvCxnSpPr>
          <p:cNvPr id="20" name="Gerade Verbindung 19"/>
          <p:cNvCxnSpPr/>
          <p:nvPr/>
        </p:nvCxnSpPr>
        <p:spPr bwMode="auto">
          <a:xfrm flipH="1">
            <a:off x="304800" y="58674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V="1">
            <a:off x="2286000" y="48768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flipV="1">
            <a:off x="2286000" y="4876800"/>
            <a:ext cx="144780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flipH="1">
            <a:off x="304800" y="54102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3733800" y="5791200"/>
            <a:ext cx="533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29" name="Textfeld 28"/>
          <p:cNvSpPr txBox="1"/>
          <p:nvPr/>
        </p:nvSpPr>
        <p:spPr>
          <a:xfrm>
            <a:off x="1269754" y="5867400"/>
            <a:ext cx="644728" cy="276999"/>
          </a:xfrm>
          <a:prstGeom prst="rect">
            <a:avLst/>
          </a:prstGeom>
          <a:noFill/>
        </p:spPr>
        <p:txBody>
          <a:bodyPr wrap="none" rtlCol="0">
            <a:spAutoFit/>
          </a:bodyPr>
          <a:lstStyle/>
          <a:p>
            <a:r>
              <a:rPr lang="de-DE" dirty="0" smtClean="0"/>
              <a:t>Kristall</a:t>
            </a:r>
            <a:endParaRPr lang="de-DE" dirty="0"/>
          </a:p>
        </p:txBody>
      </p:sp>
      <p:sp>
        <p:nvSpPr>
          <p:cNvPr id="97" name="Textfeld 96"/>
          <p:cNvSpPr txBox="1"/>
          <p:nvPr/>
        </p:nvSpPr>
        <p:spPr>
          <a:xfrm>
            <a:off x="2240411" y="4572000"/>
            <a:ext cx="735907" cy="276999"/>
          </a:xfrm>
          <a:prstGeom prst="rect">
            <a:avLst/>
          </a:prstGeom>
          <a:noFill/>
        </p:spPr>
        <p:txBody>
          <a:bodyPr wrap="none" rtlCol="0">
            <a:spAutoFit/>
          </a:bodyPr>
          <a:lstStyle/>
          <a:p>
            <a:r>
              <a:rPr lang="de-DE" dirty="0" smtClean="0"/>
              <a:t>Vakuum</a:t>
            </a:r>
            <a:endParaRPr lang="de-DE" dirty="0"/>
          </a:p>
        </p:txBody>
      </p:sp>
      <p:cxnSp>
        <p:nvCxnSpPr>
          <p:cNvPr id="6" name="Gerade Verbindung mit Pfeil 5"/>
          <p:cNvCxnSpPr/>
          <p:nvPr/>
        </p:nvCxnSpPr>
        <p:spPr bwMode="auto">
          <a:xfrm>
            <a:off x="1676400" y="51816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819400" y="5181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lussdiagramm: Verzögerung 6"/>
          <p:cNvSpPr/>
          <p:nvPr/>
        </p:nvSpPr>
        <p:spPr bwMode="auto">
          <a:xfrm rot="16200000">
            <a:off x="2628900" y="5067300"/>
            <a:ext cx="152400" cy="76200"/>
          </a:xfrm>
          <a:prstGeom prst="flowChartDelay">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Flussdiagramm: Verzögerung 18"/>
          <p:cNvSpPr/>
          <p:nvPr/>
        </p:nvSpPr>
        <p:spPr bwMode="auto">
          <a:xfrm rot="16200000">
            <a:off x="2171700" y="5067300"/>
            <a:ext cx="152400" cy="76200"/>
          </a:xfrm>
          <a:prstGeom prst="flowChartDelay">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 name="Gerade Verbindung 8"/>
          <p:cNvCxnSpPr>
            <a:stCxn id="7" idx="3"/>
            <a:endCxn id="19" idx="3"/>
          </p:cNvCxnSpPr>
          <p:nvPr/>
        </p:nvCxnSpPr>
        <p:spPr bwMode="auto">
          <a:xfrm flipH="1">
            <a:off x="2247900" y="5029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flipH="1">
            <a:off x="2286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1905000" y="563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H="1" flipV="1">
            <a:off x="1600200" y="5181600"/>
            <a:ext cx="3048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flipV="1">
            <a:off x="1600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29"/>
          <p:cNvSpPr txBox="1"/>
          <p:nvPr/>
        </p:nvSpPr>
        <p:spPr>
          <a:xfrm>
            <a:off x="3720918" y="5867400"/>
            <a:ext cx="518092" cy="276999"/>
          </a:xfrm>
          <a:prstGeom prst="rect">
            <a:avLst/>
          </a:prstGeom>
          <a:noFill/>
        </p:spPr>
        <p:txBody>
          <a:bodyPr wrap="none" rtlCol="0">
            <a:spAutoFit/>
          </a:bodyPr>
          <a:lstStyle/>
          <a:p>
            <a:r>
              <a:rPr lang="de-DE" dirty="0" smtClean="0"/>
              <a:t>Gate</a:t>
            </a:r>
            <a:endParaRPr lang="de-DE" dirty="0"/>
          </a:p>
        </p:txBody>
      </p:sp>
      <p:sp>
        <p:nvSpPr>
          <p:cNvPr id="31" name="Textfeld 30"/>
          <p:cNvSpPr txBox="1"/>
          <p:nvPr/>
        </p:nvSpPr>
        <p:spPr>
          <a:xfrm>
            <a:off x="2286000" y="5562600"/>
            <a:ext cx="1308371" cy="276999"/>
          </a:xfrm>
          <a:prstGeom prst="rect">
            <a:avLst/>
          </a:prstGeom>
          <a:noFill/>
        </p:spPr>
        <p:txBody>
          <a:bodyPr wrap="none" rtlCol="0">
            <a:spAutoFit/>
          </a:bodyPr>
          <a:lstStyle/>
          <a:p>
            <a:r>
              <a:rPr lang="de-DE" dirty="0" smtClean="0"/>
              <a:t>Potentialbarriere</a:t>
            </a:r>
            <a:endParaRPr lang="de-DE" dirty="0"/>
          </a:p>
        </p:txBody>
      </p:sp>
    </p:spTree>
    <p:extLst>
      <p:ext uri="{BB962C8B-B14F-4D97-AF65-F5344CB8AC3E}">
        <p14:creationId xmlns:p14="http://schemas.microsoft.com/office/powerpoint/2010/main" val="420686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smtClean="0"/>
              <a:t>Löschen - UV</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EPROM </a:t>
            </a:r>
            <a:r>
              <a:rPr lang="de-DE" dirty="0" err="1" smtClean="0"/>
              <a:t>erase</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95</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flipV="1">
            <a:off x="2438400" y="3429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495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572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114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2667000" y="45720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flipV="1">
            <a:off x="2438400" y="51816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495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114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495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flipH="1">
            <a:off x="1524000" y="44196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feld 90"/>
          <p:cNvSpPr txBox="1"/>
          <p:nvPr/>
        </p:nvSpPr>
        <p:spPr>
          <a:xfrm>
            <a:off x="1524000" y="3886200"/>
            <a:ext cx="838200" cy="215444"/>
          </a:xfrm>
          <a:prstGeom prst="rect">
            <a:avLst/>
          </a:prstGeom>
          <a:noFill/>
        </p:spPr>
        <p:txBody>
          <a:bodyPr wrap="square" rtlCol="0">
            <a:spAutoFit/>
          </a:bodyPr>
          <a:lstStyle/>
          <a:p>
            <a:r>
              <a:rPr lang="de-DE" sz="800" dirty="0" smtClean="0"/>
              <a:t>- - - - - - - - - - -</a:t>
            </a:r>
            <a:endParaRPr lang="de-DE" sz="800" dirty="0"/>
          </a:p>
        </p:txBody>
      </p:sp>
      <p:sp>
        <p:nvSpPr>
          <p:cNvPr id="113" name="Rechteck 112"/>
          <p:cNvSpPr/>
          <p:nvPr/>
        </p:nvSpPr>
        <p:spPr bwMode="auto">
          <a:xfrm>
            <a:off x="16002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4" name="Rechteck 113"/>
          <p:cNvSpPr/>
          <p:nvPr/>
        </p:nvSpPr>
        <p:spPr bwMode="auto">
          <a:xfrm>
            <a:off x="17526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4" name="Rechteck 123"/>
          <p:cNvSpPr/>
          <p:nvPr/>
        </p:nvSpPr>
        <p:spPr bwMode="auto">
          <a:xfrm>
            <a:off x="19050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7" name="Rechteck 126"/>
          <p:cNvSpPr/>
          <p:nvPr/>
        </p:nvSpPr>
        <p:spPr bwMode="auto">
          <a:xfrm>
            <a:off x="20574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8" name="Rechteck 127"/>
          <p:cNvSpPr/>
          <p:nvPr/>
        </p:nvSpPr>
        <p:spPr bwMode="auto">
          <a:xfrm>
            <a:off x="23622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9" name="Ellipse 128"/>
          <p:cNvSpPr/>
          <p:nvPr/>
        </p:nvSpPr>
        <p:spPr bwMode="auto">
          <a:xfrm>
            <a:off x="2209800" y="4572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30" name="Rechteck 129"/>
          <p:cNvSpPr/>
          <p:nvPr/>
        </p:nvSpPr>
        <p:spPr bwMode="auto">
          <a:xfrm>
            <a:off x="2514600" y="5334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43" name="Gerade Verbindung mit Pfeil 14342"/>
          <p:cNvCxnSpPr/>
          <p:nvPr/>
        </p:nvCxnSpPr>
        <p:spPr bwMode="auto">
          <a:xfrm>
            <a:off x="2286000" y="4724400"/>
            <a:ext cx="2286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flipV="1">
            <a:off x="2895600" y="3581400"/>
            <a:ext cx="0" cy="1676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p:cNvSpPr txBox="1"/>
          <p:nvPr/>
        </p:nvSpPr>
        <p:spPr>
          <a:xfrm>
            <a:off x="2895600" y="4800600"/>
            <a:ext cx="436338" cy="276999"/>
          </a:xfrm>
          <a:prstGeom prst="rect">
            <a:avLst/>
          </a:prstGeom>
          <a:noFill/>
        </p:spPr>
        <p:txBody>
          <a:bodyPr wrap="none" rtlCol="0">
            <a:spAutoFit/>
          </a:bodyPr>
          <a:lstStyle/>
          <a:p>
            <a:r>
              <a:rPr lang="de-DE" dirty="0" smtClean="0"/>
              <a:t>~</a:t>
            </a:r>
            <a:r>
              <a:rPr lang="de-DE" dirty="0" err="1" smtClean="0"/>
              <a:t>hv</a:t>
            </a:r>
            <a:endParaRPr lang="de-DE" dirty="0"/>
          </a:p>
        </p:txBody>
      </p:sp>
      <p:grpSp>
        <p:nvGrpSpPr>
          <p:cNvPr id="14345" name="Gruppieren 14344"/>
          <p:cNvGrpSpPr/>
          <p:nvPr/>
        </p:nvGrpSpPr>
        <p:grpSpPr>
          <a:xfrm>
            <a:off x="2514600" y="990600"/>
            <a:ext cx="228600" cy="1524000"/>
            <a:chOff x="5410200" y="990600"/>
            <a:chExt cx="228600" cy="1524000"/>
          </a:xfrm>
        </p:grpSpPr>
        <p:cxnSp>
          <p:nvCxnSpPr>
            <p:cNvPr id="24" name="Gekrümmte Verbindung 23"/>
            <p:cNvCxnSpPr/>
            <p:nvPr/>
          </p:nvCxnSpPr>
          <p:spPr bwMode="auto">
            <a:xfrm rot="16200000" flipH="1">
              <a:off x="5334000" y="2209800"/>
              <a:ext cx="381000" cy="228600"/>
            </a:xfrm>
            <a:prstGeom prst="curvedConnector3">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krümmte Verbindung 64"/>
            <p:cNvCxnSpPr/>
            <p:nvPr/>
          </p:nvCxnSpPr>
          <p:spPr bwMode="auto">
            <a:xfrm rot="5400000">
              <a:off x="5334000" y="1828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krümmte Verbindung 74"/>
            <p:cNvCxnSpPr/>
            <p:nvPr/>
          </p:nvCxnSpPr>
          <p:spPr bwMode="auto">
            <a:xfrm rot="16200000" flipH="1">
              <a:off x="5334000" y="1447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krümmte Verbindung 75"/>
            <p:cNvCxnSpPr/>
            <p:nvPr/>
          </p:nvCxnSpPr>
          <p:spPr bwMode="auto">
            <a:xfrm rot="5400000">
              <a:off x="5334000" y="1066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Textfeld 4"/>
          <p:cNvSpPr txBox="1"/>
          <p:nvPr/>
        </p:nvSpPr>
        <p:spPr>
          <a:xfrm>
            <a:off x="2590800" y="5334000"/>
            <a:ext cx="1479892" cy="276999"/>
          </a:xfrm>
          <a:prstGeom prst="rect">
            <a:avLst/>
          </a:prstGeom>
          <a:noFill/>
        </p:spPr>
        <p:txBody>
          <a:bodyPr wrap="none" rtlCol="0">
            <a:spAutoFit/>
          </a:bodyPr>
          <a:lstStyle/>
          <a:p>
            <a:r>
              <a:rPr lang="en-US" dirty="0" err="1" smtClean="0"/>
              <a:t>Ionisierung</a:t>
            </a:r>
            <a:r>
              <a:rPr lang="en-US" dirty="0" smtClean="0"/>
              <a:t> in SiO2</a:t>
            </a:r>
            <a:endParaRPr lang="en-US" dirty="0"/>
          </a:p>
        </p:txBody>
      </p:sp>
    </p:spTree>
    <p:extLst>
      <p:ext uri="{BB962C8B-B14F-4D97-AF65-F5344CB8AC3E}">
        <p14:creationId xmlns:p14="http://schemas.microsoft.com/office/powerpoint/2010/main" val="180422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a:t>Löschen - </a:t>
            </a:r>
            <a:r>
              <a:rPr lang="de-DE" dirty="0" smtClean="0"/>
              <a:t>FNT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EEPROM </a:t>
            </a:r>
            <a:r>
              <a:rPr lang="de-DE" dirty="0" err="1" smtClean="0"/>
              <a:t>erase</a:t>
            </a:r>
            <a:r>
              <a:rPr lang="de-DE" dirty="0" smtClean="0"/>
              <a:t>, </a:t>
            </a:r>
            <a:r>
              <a:rPr lang="de-DE" dirty="0"/>
              <a:t>Fowler-Nordheim </a:t>
            </a:r>
            <a:r>
              <a:rPr lang="de-DE" dirty="0" err="1"/>
              <a:t>tunnelling</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96</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p:nvPr/>
        </p:nvCxnSpPr>
        <p:spPr bwMode="auto">
          <a:xfrm flipH="1">
            <a:off x="2667000" y="4724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343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724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724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343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648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410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724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410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343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724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Rechteck 145"/>
          <p:cNvSpPr/>
          <p:nvPr/>
        </p:nvSpPr>
        <p:spPr bwMode="auto">
          <a:xfrm>
            <a:off x="6172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Rechteck 146"/>
          <p:cNvSpPr/>
          <p:nvPr/>
        </p:nvSpPr>
        <p:spPr bwMode="auto">
          <a:xfrm>
            <a:off x="63246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7" name="Rechteck 156"/>
          <p:cNvSpPr/>
          <p:nvPr/>
        </p:nvSpPr>
        <p:spPr bwMode="auto">
          <a:xfrm>
            <a:off x="64770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0" name="Rechteck 159"/>
          <p:cNvSpPr/>
          <p:nvPr/>
        </p:nvSpPr>
        <p:spPr bwMode="auto">
          <a:xfrm>
            <a:off x="66294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3" name="Rechteck 162"/>
          <p:cNvSpPr/>
          <p:nvPr/>
        </p:nvSpPr>
        <p:spPr bwMode="auto">
          <a:xfrm>
            <a:off x="6934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4" name="Ellipse 163"/>
          <p:cNvSpPr/>
          <p:nvPr/>
        </p:nvSpPr>
        <p:spPr bwMode="auto">
          <a:xfrm>
            <a:off x="6781800" y="3733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65" name="Rechteck 164"/>
          <p:cNvSpPr/>
          <p:nvPr/>
        </p:nvSpPr>
        <p:spPr bwMode="auto">
          <a:xfrm>
            <a:off x="6934200" y="46482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4" name="Gerade Verbindung mit Pfeil 23"/>
          <p:cNvCxnSpPr/>
          <p:nvPr/>
        </p:nvCxnSpPr>
        <p:spPr bwMode="auto">
          <a:xfrm flipH="1">
            <a:off x="6934200" y="4800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flipV="1">
            <a:off x="3962400" y="2286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3962400" y="22860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5791200" y="2286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486400" y="25146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a:off x="56388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5791200" y="2590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V="1">
            <a:off x="33528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3352800" y="1828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4196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flipH="1">
            <a:off x="42672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flipH="1" flipV="1">
            <a:off x="7086600" y="23622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086600" y="2362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flipH="1">
            <a:off x="7315200" y="4724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7315200" y="4343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73152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flipV="1">
            <a:off x="7315200" y="34290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flipV="1">
            <a:off x="7315200" y="4724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flipH="1" flipV="1">
            <a:off x="7086600" y="45720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086600" y="36576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flipH="1">
            <a:off x="55626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a:off x="5562600" y="3276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Gerade Verbindung 217"/>
          <p:cNvCxnSpPr/>
          <p:nvPr/>
        </p:nvCxnSpPr>
        <p:spPr bwMode="auto">
          <a:xfrm flipH="1">
            <a:off x="55626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mit Pfeil 218"/>
          <p:cNvCxnSpPr/>
          <p:nvPr/>
        </p:nvCxnSpPr>
        <p:spPr bwMode="auto">
          <a:xfrm flipH="1">
            <a:off x="2667000" y="4800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a:stCxn id="165" idx="0"/>
            <a:endCxn id="164" idx="4"/>
          </p:cNvCxnSpPr>
          <p:nvPr/>
        </p:nvCxnSpPr>
        <p:spPr bwMode="auto">
          <a:xfrm flipH="1" flipV="1">
            <a:off x="6819900" y="3810000"/>
            <a:ext cx="15240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180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EEPROM – verschiedene Möglichkeiten</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97</a:t>
            </a:fld>
            <a:endParaRPr lang="de-DE" altLang="de-DE"/>
          </a:p>
        </p:txBody>
      </p:sp>
    </p:spTree>
    <p:extLst>
      <p:ext uri="{BB962C8B-B14F-4D97-AF65-F5344CB8AC3E}">
        <p14:creationId xmlns:p14="http://schemas.microsoft.com/office/powerpoint/2010/main" val="211704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1</a:t>
            </a:r>
            <a:br>
              <a:rPr lang="de-DE" altLang="de-DE" dirty="0" smtClean="0"/>
            </a:br>
            <a:r>
              <a:rPr lang="en-US" dirty="0" smtClean="0"/>
              <a:t>Erase </a:t>
            </a:r>
            <a:r>
              <a:rPr lang="en-US" dirty="0"/>
              <a:t>and program based on tunnel effect</a:t>
            </a:r>
            <a:endParaRPr lang="de-DE"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98</a:t>
            </a:fld>
            <a:endParaRPr lang="de-DE" altLang="de-DE"/>
          </a:p>
        </p:txBody>
      </p:sp>
    </p:spTree>
    <p:extLst>
      <p:ext uri="{BB962C8B-B14F-4D97-AF65-F5344CB8AC3E}">
        <p14:creationId xmlns:p14="http://schemas.microsoft.com/office/powerpoint/2010/main" val="34618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EEPROM (erase and program based on tunnel effect)</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99</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260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DSSMALL2_2">
  <a:themeElements>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SSMALL2_2">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SSMALL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SSMALL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SSMALL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SSMALL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SSMALL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SSMALL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SSMALL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SSMALL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SSMALL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SSMALL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SSMALL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SDSSMALL2_2</Template>
  <TotalTime>0</TotalTime>
  <Words>3401</Words>
  <Application>Microsoft Office PowerPoint</Application>
  <PresentationFormat>Bildschirmpräsentation (4:3)</PresentationFormat>
  <Paragraphs>2005</Paragraphs>
  <Slides>167</Slides>
  <Notes>23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167</vt:i4>
      </vt:variant>
    </vt:vector>
  </HeadingPairs>
  <TitlesOfParts>
    <vt:vector size="172" baseType="lpstr">
      <vt:lpstr>Times Ten Roman</vt:lpstr>
      <vt:lpstr>Arial</vt:lpstr>
      <vt:lpstr>Times New Roman</vt:lpstr>
      <vt:lpstr>Wingdings</vt:lpstr>
      <vt:lpstr>SDSSMALL2_2</vt:lpstr>
      <vt:lpstr>Design digitaler Schaltkreise</vt:lpstr>
      <vt:lpstr>Speicherelemente - Klassifizierung</vt:lpstr>
      <vt:lpstr>Struktur</vt:lpstr>
      <vt:lpstr>Struktur</vt:lpstr>
      <vt:lpstr>Struktur</vt:lpstr>
      <vt:lpstr>ROM</vt:lpstr>
      <vt:lpstr>PowerPoint-Präsentation</vt:lpstr>
      <vt:lpstr>PowerPoint-Präsentation</vt:lpstr>
      <vt:lpstr>PowerPoint-Präsentation</vt:lpstr>
      <vt:lpstr>PowerPoint-Präsentation</vt:lpstr>
      <vt:lpstr>PowerPoint-Präsentation</vt:lpstr>
      <vt:lpstr>SRAM</vt:lpstr>
      <vt:lpstr>PowerPoint-Präsentation</vt:lpstr>
      <vt:lpstr>Program</vt:lpstr>
      <vt:lpstr>Program</vt:lpstr>
      <vt:lpstr>Program</vt:lpstr>
      <vt:lpstr>Program</vt:lpstr>
      <vt:lpstr>Program</vt:lpstr>
      <vt:lpstr>Program</vt:lpstr>
      <vt:lpstr>Program</vt:lpstr>
      <vt:lpstr>Program</vt:lpstr>
      <vt:lpstr>Program</vt:lpstr>
      <vt:lpstr>Read</vt:lpstr>
      <vt:lpstr>Read</vt:lpstr>
      <vt:lpstr>Read</vt:lpstr>
      <vt:lpstr>Read</vt:lpstr>
      <vt:lpstr>Read</vt:lpstr>
      <vt:lpstr>Read</vt:lpstr>
      <vt:lpstr>Read</vt:lpstr>
      <vt:lpstr>Read mit Precharge</vt:lpstr>
      <vt:lpstr>Read mit Precharge</vt:lpstr>
      <vt:lpstr>Read mit Precharge</vt:lpstr>
      <vt:lpstr>Read mit Precharge</vt:lpstr>
      <vt:lpstr>Read mit Precharge</vt:lpstr>
      <vt:lpstr>Layout</vt:lpstr>
      <vt:lpstr>Layout</vt:lpstr>
      <vt:lpstr>Layout</vt:lpstr>
      <vt:lpstr>Layout</vt:lpstr>
      <vt:lpstr>Layout</vt:lpstr>
      <vt:lpstr>Layout</vt:lpstr>
      <vt:lpstr>Layout</vt:lpstr>
      <vt:lpstr>Layout</vt:lpstr>
      <vt:lpstr>Layout</vt:lpstr>
      <vt:lpstr>Layout</vt:lpstr>
      <vt:lpstr>Write</vt:lpstr>
      <vt:lpstr>Write</vt:lpstr>
      <vt:lpstr>Sense amplifier</vt:lpstr>
      <vt:lpstr>DRAM</vt:lpstr>
      <vt:lpstr>Write</vt:lpstr>
      <vt:lpstr>Write</vt:lpstr>
      <vt:lpstr>Write</vt:lpstr>
      <vt:lpstr>Write</vt:lpstr>
      <vt:lpstr>Store</vt:lpstr>
      <vt:lpstr>Store</vt:lpstr>
      <vt:lpstr>Read</vt:lpstr>
      <vt:lpstr>Read</vt:lpstr>
      <vt:lpstr>Read</vt:lpstr>
      <vt:lpstr>Read</vt:lpstr>
      <vt:lpstr>Write</vt:lpstr>
      <vt:lpstr>Write</vt:lpstr>
      <vt:lpstr>Write</vt:lpstr>
      <vt:lpstr>Write</vt:lpstr>
      <vt:lpstr>Read</vt:lpstr>
      <vt:lpstr>Read</vt:lpstr>
      <vt:lpstr>Read</vt:lpstr>
      <vt:lpstr>Refresh</vt:lpstr>
      <vt:lpstr>Refresh</vt:lpstr>
      <vt:lpstr>Refresh</vt:lpstr>
      <vt:lpstr>PowerPoint-Präsentation</vt:lpstr>
      <vt:lpstr>PowerPoint-Präsentation</vt:lpstr>
      <vt:lpstr>PowerPoint-Präsentation</vt:lpstr>
      <vt:lpstr>PowerPoint-Präsentation</vt:lpstr>
      <vt:lpstr>Permanentspeicher (non-volatile)</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EPROM, EEPROM und FLASH</vt:lpstr>
      <vt:lpstr>…</vt:lpstr>
      <vt:lpstr>Programmierung - FNT</vt:lpstr>
      <vt:lpstr>Programmierung - CHE</vt:lpstr>
      <vt:lpstr>Programmierung</vt:lpstr>
      <vt:lpstr>Feldemission</vt:lpstr>
      <vt:lpstr>Feldemission</vt:lpstr>
      <vt:lpstr>Löschen - UV</vt:lpstr>
      <vt:lpstr>Löschen - FNT</vt:lpstr>
      <vt:lpstr>EEPROM – verschiedene Möglichkeiten</vt:lpstr>
      <vt:lpstr>Variante 1 Erase and program based on tunnel effect</vt:lpstr>
      <vt:lpstr>Erase</vt:lpstr>
      <vt:lpstr>Erase</vt:lpstr>
      <vt:lpstr>Erase</vt:lpstr>
      <vt:lpstr>Erase</vt:lpstr>
      <vt:lpstr>Program</vt:lpstr>
      <vt:lpstr>Program</vt:lpstr>
      <vt:lpstr>Program</vt:lpstr>
      <vt:lpstr>Program</vt:lpstr>
      <vt:lpstr>Program</vt:lpstr>
      <vt:lpstr>Program</vt:lpstr>
      <vt:lpstr>Program</vt:lpstr>
      <vt:lpstr>Variante 2 Erase based on tunnel effect, program based on hot carriers injection</vt:lpstr>
      <vt:lpstr>Erase particular bit</vt:lpstr>
      <vt:lpstr>Erase particular bit</vt:lpstr>
      <vt:lpstr>Erase particular bit</vt:lpstr>
      <vt:lpstr>Erase particular bit</vt:lpstr>
      <vt:lpstr>Program particular bit</vt:lpstr>
      <vt:lpstr>Program particular bit</vt:lpstr>
      <vt:lpstr>Program particular bit</vt:lpstr>
      <vt:lpstr>Program particular bit</vt:lpstr>
      <vt:lpstr>Variante 3 1 Transistor EEPROM (erase based on tunnel effect, program based on hot carriers injection)</vt:lpstr>
      <vt:lpstr>Erase</vt:lpstr>
      <vt:lpstr>Erase</vt:lpstr>
      <vt:lpstr>Erase</vt:lpstr>
      <vt:lpstr>Erase</vt:lpstr>
      <vt:lpstr>Program</vt:lpstr>
      <vt:lpstr>Program</vt:lpstr>
      <vt:lpstr>Program</vt:lpstr>
      <vt:lpstr>Program</vt:lpstr>
      <vt:lpstr>FLASH Speicher</vt:lpstr>
      <vt:lpstr>Read</vt:lpstr>
      <vt:lpstr>Read</vt:lpstr>
      <vt:lpstr>Read</vt:lpstr>
      <vt:lpstr>Erase</vt:lpstr>
      <vt:lpstr>Erase</vt:lpstr>
      <vt:lpstr>Erase</vt:lpstr>
      <vt:lpstr>Erase</vt:lpstr>
      <vt:lpstr>Program</vt:lpstr>
      <vt:lpstr>Program</vt:lpstr>
      <vt:lpstr>Program</vt:lpstr>
      <vt:lpstr>Program</vt:lpstr>
      <vt:lpstr>PowerPoint-Präsentation</vt:lpstr>
      <vt:lpstr>PowerPoint-Präsentation</vt:lpstr>
      <vt:lpstr>PowerPoint-Präsentation</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lpstr>Ferroelectric RAM</vt:lpstr>
    </vt:vector>
  </TitlesOfParts>
  <Company>University Mannheim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Ivan Peric</dc:creator>
  <cp:lastModifiedBy>Peric, Ivan (IPE)</cp:lastModifiedBy>
  <cp:revision>1651</cp:revision>
  <dcterms:created xsi:type="dcterms:W3CDTF">2010-08-30T10:07:17Z</dcterms:created>
  <dcterms:modified xsi:type="dcterms:W3CDTF">2018-06-19T09:08:59Z</dcterms:modified>
</cp:coreProperties>
</file>